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64" r:id="rId2"/>
    <p:sldId id="265" r:id="rId3"/>
    <p:sldId id="528" r:id="rId4"/>
    <p:sldId id="464" r:id="rId5"/>
    <p:sldId id="469" r:id="rId6"/>
    <p:sldId id="466" r:id="rId7"/>
    <p:sldId id="467" r:id="rId8"/>
    <p:sldId id="468" r:id="rId9"/>
    <p:sldId id="470" r:id="rId10"/>
    <p:sldId id="471" r:id="rId11"/>
    <p:sldId id="275" r:id="rId12"/>
    <p:sldId id="276" r:id="rId13"/>
    <p:sldId id="277" r:id="rId14"/>
    <p:sldId id="462" r:id="rId15"/>
    <p:sldId id="527" r:id="rId16"/>
    <p:sldId id="473" r:id="rId17"/>
    <p:sldId id="475" r:id="rId18"/>
    <p:sldId id="479" r:id="rId19"/>
    <p:sldId id="480" r:id="rId20"/>
    <p:sldId id="476" r:id="rId21"/>
    <p:sldId id="335" r:id="rId22"/>
    <p:sldId id="369" r:id="rId23"/>
    <p:sldId id="308" r:id="rId24"/>
    <p:sldId id="309" r:id="rId25"/>
    <p:sldId id="344" r:id="rId26"/>
    <p:sldId id="320" r:id="rId27"/>
    <p:sldId id="516" r:id="rId28"/>
    <p:sldId id="262" r:id="rId29"/>
    <p:sldId id="517" r:id="rId30"/>
    <p:sldId id="518" r:id="rId31"/>
    <p:sldId id="258" r:id="rId32"/>
    <p:sldId id="279" r:id="rId33"/>
    <p:sldId id="280" r:id="rId34"/>
    <p:sldId id="519" r:id="rId35"/>
    <p:sldId id="520" r:id="rId36"/>
    <p:sldId id="272" r:id="rId37"/>
    <p:sldId id="274" r:id="rId38"/>
    <p:sldId id="521" r:id="rId39"/>
    <p:sldId id="278" r:id="rId40"/>
    <p:sldId id="522" r:id="rId41"/>
    <p:sldId id="282" r:id="rId42"/>
    <p:sldId id="523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194" autoAdjust="0"/>
    <p:restoredTop sz="94660"/>
  </p:normalViewPr>
  <p:slideViewPr>
    <p:cSldViewPr snapToGrid="0">
      <p:cViewPr varScale="1">
        <p:scale>
          <a:sx n="89" d="100"/>
          <a:sy n="89" d="100"/>
        </p:scale>
        <p:origin x="366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C51562-3674-476B-A786-A4A68B7F4B74}" type="doc">
      <dgm:prSet loTypeId="urn:microsoft.com/office/officeart/2005/8/layout/chevron2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E9C65DA-6607-45EA-B974-3881DAE74ED9}">
      <dgm:prSet phldrT="[Text]" custT="1"/>
      <dgm:spPr/>
      <dgm:t>
        <a:bodyPr/>
        <a:lstStyle/>
        <a:p>
          <a:r>
            <a:rPr lang="km-KH" sz="1800" dirty="0">
              <a:latin typeface="Khmer OS System" panose="02000500000000020004" pitchFamily="2" charset="0"/>
              <a:cs typeface="Khmer OS System" panose="02000500000000020004" pitchFamily="2" charset="0"/>
            </a:rPr>
            <a:t>សមាជិក</a:t>
          </a:r>
        </a:p>
        <a:p>
          <a:r>
            <a:rPr lang="km-KH" sz="1800" dirty="0">
              <a:latin typeface="Khmer OS System" panose="02000500000000020004" pitchFamily="2" charset="0"/>
              <a:cs typeface="Khmer OS System" panose="02000500000000020004" pitchFamily="2" charset="0"/>
            </a:rPr>
            <a:t>ប.ស.ស.</a:t>
          </a:r>
          <a:endParaRPr lang="en-US" sz="1800" dirty="0">
            <a:latin typeface="Khmer OS System" panose="02000500000000020004" pitchFamily="2" charset="0"/>
            <a:cs typeface="Khmer OS System" panose="02000500000000020004" pitchFamily="2" charset="0"/>
          </a:endParaRPr>
        </a:p>
      </dgm:t>
    </dgm:pt>
    <dgm:pt modelId="{C6E8C646-9AC5-4A30-AC22-9CA5CFD55F13}" type="parTrans" cxnId="{89093B26-79D6-4C68-945C-FDCA09A0C6B8}">
      <dgm:prSet/>
      <dgm:spPr/>
      <dgm:t>
        <a:bodyPr/>
        <a:lstStyle/>
        <a:p>
          <a:endParaRPr lang="en-US">
            <a:latin typeface="Khmer OS System" panose="02000500000000020004" pitchFamily="2" charset="0"/>
            <a:cs typeface="Khmer OS System" panose="02000500000000020004" pitchFamily="2" charset="0"/>
          </a:endParaRPr>
        </a:p>
      </dgm:t>
    </dgm:pt>
    <dgm:pt modelId="{A5C43B0C-1B56-4B2C-9527-03A0FD2EA0F6}" type="sibTrans" cxnId="{89093B26-79D6-4C68-945C-FDCA09A0C6B8}">
      <dgm:prSet/>
      <dgm:spPr/>
      <dgm:t>
        <a:bodyPr/>
        <a:lstStyle/>
        <a:p>
          <a:endParaRPr lang="en-US">
            <a:latin typeface="Khmer OS System" panose="02000500000000020004" pitchFamily="2" charset="0"/>
            <a:cs typeface="Khmer OS System" panose="02000500000000020004" pitchFamily="2" charset="0"/>
          </a:endParaRPr>
        </a:p>
      </dgm:t>
    </dgm:pt>
    <dgm:pt modelId="{976EDF68-1D60-43DF-8631-C310C006C131}">
      <dgm:prSet phldrT="[Text]" custT="1"/>
      <dgm:spPr/>
      <dgm:t>
        <a:bodyPr/>
        <a:lstStyle/>
        <a:p>
          <a:r>
            <a:rPr lang="km-KH" sz="1800" dirty="0">
              <a:latin typeface="Khmer OS System" panose="02000500000000020004" pitchFamily="2" charset="0"/>
              <a:cs typeface="Khmer OS System" panose="02000500000000020004" pitchFamily="2" charset="0"/>
            </a:rPr>
            <a:t>ទាមទារជាសាច់ប្រាក់</a:t>
          </a:r>
          <a:endParaRPr lang="en-US" sz="1800" dirty="0">
            <a:latin typeface="Khmer OS System" panose="02000500000000020004" pitchFamily="2" charset="0"/>
            <a:cs typeface="Khmer OS System" panose="02000500000000020004" pitchFamily="2" charset="0"/>
          </a:endParaRPr>
        </a:p>
      </dgm:t>
    </dgm:pt>
    <dgm:pt modelId="{5BEB7CBB-9B8C-4CB9-B866-E7C6C0003451}" type="parTrans" cxnId="{7C9F24D7-D4A3-4AEB-84E6-87C87E27C462}">
      <dgm:prSet/>
      <dgm:spPr/>
      <dgm:t>
        <a:bodyPr/>
        <a:lstStyle/>
        <a:p>
          <a:endParaRPr lang="en-US">
            <a:latin typeface="Khmer OS System" panose="02000500000000020004" pitchFamily="2" charset="0"/>
            <a:cs typeface="Khmer OS System" panose="02000500000000020004" pitchFamily="2" charset="0"/>
          </a:endParaRPr>
        </a:p>
      </dgm:t>
    </dgm:pt>
    <dgm:pt modelId="{BB231431-26BA-4B06-BFBF-35839F5992EF}" type="sibTrans" cxnId="{7C9F24D7-D4A3-4AEB-84E6-87C87E27C462}">
      <dgm:prSet/>
      <dgm:spPr/>
      <dgm:t>
        <a:bodyPr/>
        <a:lstStyle/>
        <a:p>
          <a:endParaRPr lang="en-US">
            <a:latin typeface="Khmer OS System" panose="02000500000000020004" pitchFamily="2" charset="0"/>
            <a:cs typeface="Khmer OS System" panose="02000500000000020004" pitchFamily="2" charset="0"/>
          </a:endParaRPr>
        </a:p>
      </dgm:t>
    </dgm:pt>
    <dgm:pt modelId="{1AB5F8EF-0D11-4725-9C05-D93CD4317566}">
      <dgm:prSet phldrT="[Text]" custT="1"/>
      <dgm:spPr/>
      <dgm:t>
        <a:bodyPr/>
        <a:lstStyle/>
        <a:p>
          <a:r>
            <a:rPr lang="km-KH" sz="2000" dirty="0">
              <a:latin typeface="Khmer OS System" panose="02000500000000020004" pitchFamily="2" charset="0"/>
              <a:cs typeface="Khmer OS System" panose="02000500000000020004" pitchFamily="2" charset="0"/>
            </a:rPr>
            <a:t>សង្គ្រោះបន្ទាន់</a:t>
          </a:r>
          <a:endParaRPr lang="en-US" sz="2000" dirty="0">
            <a:latin typeface="Khmer OS System" panose="02000500000000020004" pitchFamily="2" charset="0"/>
            <a:cs typeface="Khmer OS System" panose="02000500000000020004" pitchFamily="2" charset="0"/>
          </a:endParaRPr>
        </a:p>
      </dgm:t>
    </dgm:pt>
    <dgm:pt modelId="{4082A846-94C3-40C4-84FE-A312422DD073}" type="parTrans" cxnId="{94DFB852-EAFD-42E4-A2B3-F368190D3B34}">
      <dgm:prSet/>
      <dgm:spPr/>
      <dgm:t>
        <a:bodyPr/>
        <a:lstStyle/>
        <a:p>
          <a:endParaRPr lang="en-US">
            <a:latin typeface="Khmer OS System" panose="02000500000000020004" pitchFamily="2" charset="0"/>
            <a:cs typeface="Khmer OS System" panose="02000500000000020004" pitchFamily="2" charset="0"/>
          </a:endParaRPr>
        </a:p>
      </dgm:t>
    </dgm:pt>
    <dgm:pt modelId="{A09879DF-0C12-4EDE-8AE0-1A1CE0265F5E}" type="sibTrans" cxnId="{94DFB852-EAFD-42E4-A2B3-F368190D3B34}">
      <dgm:prSet/>
      <dgm:spPr/>
      <dgm:t>
        <a:bodyPr/>
        <a:lstStyle/>
        <a:p>
          <a:endParaRPr lang="en-US">
            <a:latin typeface="Khmer OS System" panose="02000500000000020004" pitchFamily="2" charset="0"/>
            <a:cs typeface="Khmer OS System" panose="02000500000000020004" pitchFamily="2" charset="0"/>
          </a:endParaRPr>
        </a:p>
      </dgm:t>
    </dgm:pt>
    <dgm:pt modelId="{7FBE01F4-6C8D-4AD9-BE44-F934E5C9B780}">
      <dgm:prSet phldrT="[Text]" custT="1"/>
      <dgm:spPr/>
      <dgm:t>
        <a:bodyPr/>
        <a:lstStyle/>
        <a:p>
          <a:r>
            <a:rPr lang="km-KH" sz="1800" dirty="0">
              <a:latin typeface="Khmer OS System" panose="02000500000000020004" pitchFamily="2" charset="0"/>
              <a:cs typeface="Khmer OS System" panose="02000500000000020004" pitchFamily="2" charset="0"/>
            </a:rPr>
            <a:t>ប.ស.ស.</a:t>
          </a:r>
          <a:endParaRPr lang="en-US" sz="1800" dirty="0">
            <a:latin typeface="Khmer OS System" panose="02000500000000020004" pitchFamily="2" charset="0"/>
            <a:cs typeface="Khmer OS System" panose="02000500000000020004" pitchFamily="2" charset="0"/>
          </a:endParaRPr>
        </a:p>
      </dgm:t>
    </dgm:pt>
    <dgm:pt modelId="{F14436AD-EC00-4A56-ADC6-A77C34DB1148}" type="parTrans" cxnId="{E5B1294F-7C2F-47AE-90BE-CE240250BA56}">
      <dgm:prSet/>
      <dgm:spPr/>
      <dgm:t>
        <a:bodyPr/>
        <a:lstStyle/>
        <a:p>
          <a:endParaRPr lang="en-US">
            <a:latin typeface="Khmer OS System" panose="02000500000000020004" pitchFamily="2" charset="0"/>
            <a:cs typeface="Khmer OS System" panose="02000500000000020004" pitchFamily="2" charset="0"/>
          </a:endParaRPr>
        </a:p>
      </dgm:t>
    </dgm:pt>
    <dgm:pt modelId="{82F426C7-B01C-441A-9841-796D876E25A4}" type="sibTrans" cxnId="{E5B1294F-7C2F-47AE-90BE-CE240250BA56}">
      <dgm:prSet/>
      <dgm:spPr/>
      <dgm:t>
        <a:bodyPr/>
        <a:lstStyle/>
        <a:p>
          <a:endParaRPr lang="en-US">
            <a:latin typeface="Khmer OS System" panose="02000500000000020004" pitchFamily="2" charset="0"/>
            <a:cs typeface="Khmer OS System" panose="02000500000000020004" pitchFamily="2" charset="0"/>
          </a:endParaRPr>
        </a:p>
      </dgm:t>
    </dgm:pt>
    <dgm:pt modelId="{25FEC6E3-43ED-4F6D-BDC0-ABAC904CEC19}">
      <dgm:prSet phldrT="[Text]" custT="1"/>
      <dgm:spPr/>
      <dgm:t>
        <a:bodyPr/>
        <a:lstStyle/>
        <a:p>
          <a:r>
            <a:rPr lang="km-KH" sz="2000" dirty="0">
              <a:latin typeface="Khmer OS System" panose="02000500000000020004" pitchFamily="2" charset="0"/>
              <a:cs typeface="Khmer OS System" panose="02000500000000020004" pitchFamily="2" charset="0"/>
            </a:rPr>
            <a:t>មានរយៈពេល១ឆ្នាំគិតចាប់ពីថ្ងៃមានបញ្ហាសុខភាពឬសម្រាលកូន</a:t>
          </a:r>
          <a:endParaRPr lang="en-US" sz="2000" dirty="0">
            <a:latin typeface="Khmer OS System" panose="02000500000000020004" pitchFamily="2" charset="0"/>
            <a:cs typeface="Khmer OS System" panose="02000500000000020004" pitchFamily="2" charset="0"/>
          </a:endParaRPr>
        </a:p>
      </dgm:t>
    </dgm:pt>
    <dgm:pt modelId="{44AD83E7-BFD3-4EB0-BAA4-706A448C57FF}" type="parTrans" cxnId="{991DC7EB-9E6C-4F91-9097-4B72C21A9687}">
      <dgm:prSet/>
      <dgm:spPr/>
      <dgm:t>
        <a:bodyPr/>
        <a:lstStyle/>
        <a:p>
          <a:endParaRPr lang="en-US">
            <a:latin typeface="Khmer OS System" panose="02000500000000020004" pitchFamily="2" charset="0"/>
            <a:cs typeface="Khmer OS System" panose="02000500000000020004" pitchFamily="2" charset="0"/>
          </a:endParaRPr>
        </a:p>
      </dgm:t>
    </dgm:pt>
    <dgm:pt modelId="{4935F6B1-1AAD-47D4-9EC3-2FEAD409EB78}" type="sibTrans" cxnId="{991DC7EB-9E6C-4F91-9097-4B72C21A9687}">
      <dgm:prSet/>
      <dgm:spPr/>
      <dgm:t>
        <a:bodyPr/>
        <a:lstStyle/>
        <a:p>
          <a:endParaRPr lang="en-US">
            <a:latin typeface="Khmer OS System" panose="02000500000000020004" pitchFamily="2" charset="0"/>
            <a:cs typeface="Khmer OS System" panose="02000500000000020004" pitchFamily="2" charset="0"/>
          </a:endParaRPr>
        </a:p>
      </dgm:t>
    </dgm:pt>
    <dgm:pt modelId="{7E66B1A2-4C78-4DCE-BCF9-07FD7D0DAC0D}">
      <dgm:prSet phldrT="[Text]" custT="1"/>
      <dgm:spPr/>
      <dgm:t>
        <a:bodyPr/>
        <a:lstStyle/>
        <a:p>
          <a:r>
            <a:rPr lang="km-KH" sz="2000" dirty="0">
              <a:latin typeface="Khmer OS System" panose="02000500000000020004" pitchFamily="2" charset="0"/>
              <a:cs typeface="Khmer OS System" panose="02000500000000020004" pitchFamily="2" charset="0"/>
            </a:rPr>
            <a:t>ប្រាក់បំណាច់មាតុភាព</a:t>
          </a:r>
          <a:endParaRPr lang="en-US" sz="2000" dirty="0">
            <a:latin typeface="Khmer OS System" panose="02000500000000020004" pitchFamily="2" charset="0"/>
            <a:cs typeface="Khmer OS System" panose="02000500000000020004" pitchFamily="2" charset="0"/>
          </a:endParaRPr>
        </a:p>
      </dgm:t>
    </dgm:pt>
    <dgm:pt modelId="{472D92B2-003A-4E84-8DF1-5C79E122E17E}" type="parTrans" cxnId="{B61CA941-C29E-464E-B058-9CEAC134EA70}">
      <dgm:prSet/>
      <dgm:spPr/>
      <dgm:t>
        <a:bodyPr/>
        <a:lstStyle/>
        <a:p>
          <a:endParaRPr lang="en-US"/>
        </a:p>
      </dgm:t>
    </dgm:pt>
    <dgm:pt modelId="{BE81D7C9-AD5D-4E7E-9FC0-A72F07546C9A}" type="sibTrans" cxnId="{B61CA941-C29E-464E-B058-9CEAC134EA70}">
      <dgm:prSet/>
      <dgm:spPr/>
      <dgm:t>
        <a:bodyPr/>
        <a:lstStyle/>
        <a:p>
          <a:endParaRPr lang="en-US"/>
        </a:p>
      </dgm:t>
    </dgm:pt>
    <dgm:pt modelId="{74793942-96FD-4CD5-AAFD-0A1696D370E5}">
      <dgm:prSet phldrT="[Text]" custT="1"/>
      <dgm:spPr/>
      <dgm:t>
        <a:bodyPr/>
        <a:lstStyle/>
        <a:p>
          <a:r>
            <a:rPr lang="km-KH" sz="2000" dirty="0">
              <a:latin typeface="Khmer OS System" panose="02000500000000020004" pitchFamily="2" charset="0"/>
              <a:cs typeface="Khmer OS System" panose="02000500000000020004" pitchFamily="2" charset="0"/>
            </a:rPr>
            <a:t>ដាក់នៅប.ស.ស.ដែលជិតជាងគេ</a:t>
          </a:r>
          <a:endParaRPr lang="en-US" sz="2000" dirty="0">
            <a:latin typeface="Khmer OS System" panose="02000500000000020004" pitchFamily="2" charset="0"/>
            <a:cs typeface="Khmer OS System" panose="02000500000000020004" pitchFamily="2" charset="0"/>
          </a:endParaRPr>
        </a:p>
      </dgm:t>
    </dgm:pt>
    <dgm:pt modelId="{8B0B461C-FCBB-40BE-9AE1-89F3E7D500E3}" type="sibTrans" cxnId="{0214D6E8-6557-4FDC-A0E4-383B12571FEF}">
      <dgm:prSet/>
      <dgm:spPr/>
      <dgm:t>
        <a:bodyPr/>
        <a:lstStyle/>
        <a:p>
          <a:endParaRPr lang="en-US">
            <a:latin typeface="Khmer OS System" panose="02000500000000020004" pitchFamily="2" charset="0"/>
            <a:cs typeface="Khmer OS System" panose="02000500000000020004" pitchFamily="2" charset="0"/>
          </a:endParaRPr>
        </a:p>
      </dgm:t>
    </dgm:pt>
    <dgm:pt modelId="{FC730FD3-6492-46B3-9D76-0D9F13A2E8A3}" type="parTrans" cxnId="{0214D6E8-6557-4FDC-A0E4-383B12571FEF}">
      <dgm:prSet/>
      <dgm:spPr/>
      <dgm:t>
        <a:bodyPr/>
        <a:lstStyle/>
        <a:p>
          <a:endParaRPr lang="en-US">
            <a:latin typeface="Khmer OS System" panose="02000500000000020004" pitchFamily="2" charset="0"/>
            <a:cs typeface="Khmer OS System" panose="02000500000000020004" pitchFamily="2" charset="0"/>
          </a:endParaRPr>
        </a:p>
      </dgm:t>
    </dgm:pt>
    <dgm:pt modelId="{81903F01-A0FE-4064-9018-D5BA92FBCCA8}">
      <dgm:prSet phldrT="[Text]" custT="1"/>
      <dgm:spPr/>
      <dgm:t>
        <a:bodyPr/>
        <a:lstStyle/>
        <a:p>
          <a:r>
            <a:rPr lang="km-KH" sz="2000" spc="-100" baseline="0" dirty="0">
              <a:latin typeface="Khmer OS System" panose="02000500000000020004" pitchFamily="2" charset="0"/>
              <a:cs typeface="Khmer OS System" panose="02000500000000020004" pitchFamily="2" charset="0"/>
            </a:rPr>
            <a:t>ប្រាក់បំណាច់ឈប់សម្រាកពេលមានជំងឺឬគ្រោះថ្នាក់(សហព័ទ្ធនិងកូនក្នុងបន្ទុក មិនទាន់អនុវត្ត)</a:t>
          </a:r>
          <a:endParaRPr lang="en-US" sz="2000" spc="-100" baseline="0" dirty="0">
            <a:latin typeface="Khmer OS System" panose="02000500000000020004" pitchFamily="2" charset="0"/>
            <a:cs typeface="Khmer OS System" panose="02000500000000020004" pitchFamily="2" charset="0"/>
          </a:endParaRPr>
        </a:p>
      </dgm:t>
    </dgm:pt>
    <dgm:pt modelId="{A47FBB06-B28F-4C4C-ADB4-25EDE55210EE}" type="parTrans" cxnId="{F592EEA2-2462-4152-B2A8-ED7BEAA5BFCB}">
      <dgm:prSet/>
      <dgm:spPr/>
      <dgm:t>
        <a:bodyPr/>
        <a:lstStyle/>
        <a:p>
          <a:endParaRPr lang="en-US"/>
        </a:p>
      </dgm:t>
    </dgm:pt>
    <dgm:pt modelId="{C840907A-5FC3-41CE-A2FC-8061A9B55FD5}" type="sibTrans" cxnId="{F592EEA2-2462-4152-B2A8-ED7BEAA5BFCB}">
      <dgm:prSet/>
      <dgm:spPr/>
      <dgm:t>
        <a:bodyPr/>
        <a:lstStyle/>
        <a:p>
          <a:endParaRPr lang="en-US"/>
        </a:p>
      </dgm:t>
    </dgm:pt>
    <dgm:pt modelId="{593E623D-9242-4BCA-8979-2B87972A0020}" type="pres">
      <dgm:prSet presAssocID="{A7C51562-3674-476B-A786-A4A68B7F4B74}" presName="linearFlow" presStyleCnt="0">
        <dgm:presLayoutVars>
          <dgm:dir/>
          <dgm:animLvl val="lvl"/>
          <dgm:resizeHandles val="exact"/>
        </dgm:presLayoutVars>
      </dgm:prSet>
      <dgm:spPr/>
    </dgm:pt>
    <dgm:pt modelId="{0EE065B8-A781-4C76-8D52-425A138D67C4}" type="pres">
      <dgm:prSet presAssocID="{0E9C65DA-6607-45EA-B974-3881DAE74ED9}" presName="composite" presStyleCnt="0"/>
      <dgm:spPr/>
    </dgm:pt>
    <dgm:pt modelId="{591E1D9D-804A-4C7C-90D0-A2B2C65AAF7F}" type="pres">
      <dgm:prSet presAssocID="{0E9C65DA-6607-45EA-B974-3881DAE74ED9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D94F4802-7C18-491F-8AEA-A4DC48CBCDA7}" type="pres">
      <dgm:prSet presAssocID="{0E9C65DA-6607-45EA-B974-3881DAE74ED9}" presName="descendantText" presStyleLbl="alignAcc1" presStyleIdx="0" presStyleCnt="3">
        <dgm:presLayoutVars>
          <dgm:bulletEnabled val="1"/>
        </dgm:presLayoutVars>
      </dgm:prSet>
      <dgm:spPr/>
    </dgm:pt>
    <dgm:pt modelId="{5424629A-E8F5-4A81-83D8-29252770C848}" type="pres">
      <dgm:prSet presAssocID="{A5C43B0C-1B56-4B2C-9527-03A0FD2EA0F6}" presName="sp" presStyleCnt="0"/>
      <dgm:spPr/>
    </dgm:pt>
    <dgm:pt modelId="{53B111D4-D358-4919-8F78-7F0FF127C452}" type="pres">
      <dgm:prSet presAssocID="{976EDF68-1D60-43DF-8631-C310C006C131}" presName="composite" presStyleCnt="0"/>
      <dgm:spPr/>
    </dgm:pt>
    <dgm:pt modelId="{D80E4837-109A-49D9-AFF7-DD0DB9869613}" type="pres">
      <dgm:prSet presAssocID="{976EDF68-1D60-43DF-8631-C310C006C131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C9580298-6936-434A-ADE8-70EB13375736}" type="pres">
      <dgm:prSet presAssocID="{976EDF68-1D60-43DF-8631-C310C006C131}" presName="descendantText" presStyleLbl="alignAcc1" presStyleIdx="1" presStyleCnt="3">
        <dgm:presLayoutVars>
          <dgm:bulletEnabled val="1"/>
        </dgm:presLayoutVars>
      </dgm:prSet>
      <dgm:spPr/>
    </dgm:pt>
    <dgm:pt modelId="{68D9B607-6F8A-4887-86EA-89CDB7BFDA3C}" type="pres">
      <dgm:prSet presAssocID="{BB231431-26BA-4B06-BFBF-35839F5992EF}" presName="sp" presStyleCnt="0"/>
      <dgm:spPr/>
    </dgm:pt>
    <dgm:pt modelId="{AB03D371-AA3C-45BD-8C25-2E6FD6CA1941}" type="pres">
      <dgm:prSet presAssocID="{7FBE01F4-6C8D-4AD9-BE44-F934E5C9B780}" presName="composite" presStyleCnt="0"/>
      <dgm:spPr/>
    </dgm:pt>
    <dgm:pt modelId="{88F59044-0B5B-4D53-8882-DF454CF651B4}" type="pres">
      <dgm:prSet presAssocID="{7FBE01F4-6C8D-4AD9-BE44-F934E5C9B780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5764EB92-2E81-4000-95D4-F1203607B399}" type="pres">
      <dgm:prSet presAssocID="{7FBE01F4-6C8D-4AD9-BE44-F934E5C9B780}" presName="descendantText" presStyleLbl="alignAcc1" presStyleIdx="2" presStyleCnt="3" custScaleY="100106">
        <dgm:presLayoutVars>
          <dgm:bulletEnabled val="1"/>
        </dgm:presLayoutVars>
      </dgm:prSet>
      <dgm:spPr/>
    </dgm:pt>
  </dgm:ptLst>
  <dgm:cxnLst>
    <dgm:cxn modelId="{51958F0A-7794-4188-9942-C4CE9E94392D}" type="presOf" srcId="{7E66B1A2-4C78-4DCE-BCF9-07FD7D0DAC0D}" destId="{C9580298-6936-434A-ADE8-70EB13375736}" srcOrd="0" destOrd="1" presId="urn:microsoft.com/office/officeart/2005/8/layout/chevron2"/>
    <dgm:cxn modelId="{89093B26-79D6-4C68-945C-FDCA09A0C6B8}" srcId="{A7C51562-3674-476B-A786-A4A68B7F4B74}" destId="{0E9C65DA-6607-45EA-B974-3881DAE74ED9}" srcOrd="0" destOrd="0" parTransId="{C6E8C646-9AC5-4A30-AC22-9CA5CFD55F13}" sibTransId="{A5C43B0C-1B56-4B2C-9527-03A0FD2EA0F6}"/>
    <dgm:cxn modelId="{A8FCAD2B-F78C-46A3-863A-F2CD0BBB7ACD}" type="presOf" srcId="{976EDF68-1D60-43DF-8631-C310C006C131}" destId="{D80E4837-109A-49D9-AFF7-DD0DB9869613}" srcOrd="0" destOrd="0" presId="urn:microsoft.com/office/officeart/2005/8/layout/chevron2"/>
    <dgm:cxn modelId="{B61CA941-C29E-464E-B058-9CEAC134EA70}" srcId="{976EDF68-1D60-43DF-8631-C310C006C131}" destId="{7E66B1A2-4C78-4DCE-BCF9-07FD7D0DAC0D}" srcOrd="1" destOrd="0" parTransId="{472D92B2-003A-4E84-8DF1-5C79E122E17E}" sibTransId="{BE81D7C9-AD5D-4E7E-9FC0-A72F07546C9A}"/>
    <dgm:cxn modelId="{E5B1294F-7C2F-47AE-90BE-CE240250BA56}" srcId="{A7C51562-3674-476B-A786-A4A68B7F4B74}" destId="{7FBE01F4-6C8D-4AD9-BE44-F934E5C9B780}" srcOrd="2" destOrd="0" parTransId="{F14436AD-EC00-4A56-ADC6-A77C34DB1148}" sibTransId="{82F426C7-B01C-441A-9841-796D876E25A4}"/>
    <dgm:cxn modelId="{5140E950-B68A-4C4F-ADB0-AFF7452EB8EB}" type="presOf" srcId="{7FBE01F4-6C8D-4AD9-BE44-F934E5C9B780}" destId="{88F59044-0B5B-4D53-8882-DF454CF651B4}" srcOrd="0" destOrd="0" presId="urn:microsoft.com/office/officeart/2005/8/layout/chevron2"/>
    <dgm:cxn modelId="{94DFB852-EAFD-42E4-A2B3-F368190D3B34}" srcId="{976EDF68-1D60-43DF-8631-C310C006C131}" destId="{1AB5F8EF-0D11-4725-9C05-D93CD4317566}" srcOrd="0" destOrd="0" parTransId="{4082A846-94C3-40C4-84FE-A312422DD073}" sibTransId="{A09879DF-0C12-4EDE-8AE0-1A1CE0265F5E}"/>
    <dgm:cxn modelId="{EFAA7554-CA4D-4612-9881-5696790A38C5}" type="presOf" srcId="{0E9C65DA-6607-45EA-B974-3881DAE74ED9}" destId="{591E1D9D-804A-4C7C-90D0-A2B2C65AAF7F}" srcOrd="0" destOrd="0" presId="urn:microsoft.com/office/officeart/2005/8/layout/chevron2"/>
    <dgm:cxn modelId="{6BF75285-69A6-4BEF-9073-5DFDA18C48D3}" type="presOf" srcId="{A7C51562-3674-476B-A786-A4A68B7F4B74}" destId="{593E623D-9242-4BCA-8979-2B87972A0020}" srcOrd="0" destOrd="0" presId="urn:microsoft.com/office/officeart/2005/8/layout/chevron2"/>
    <dgm:cxn modelId="{CFA0A985-EDD5-4231-814E-964C699F1020}" type="presOf" srcId="{1AB5F8EF-0D11-4725-9C05-D93CD4317566}" destId="{C9580298-6936-434A-ADE8-70EB13375736}" srcOrd="0" destOrd="0" presId="urn:microsoft.com/office/officeart/2005/8/layout/chevron2"/>
    <dgm:cxn modelId="{439DD69B-E8A6-4174-BD51-FD23E3C71293}" type="presOf" srcId="{74793942-96FD-4CD5-AAFD-0A1696D370E5}" destId="{D94F4802-7C18-491F-8AEA-A4DC48CBCDA7}" srcOrd="0" destOrd="0" presId="urn:microsoft.com/office/officeart/2005/8/layout/chevron2"/>
    <dgm:cxn modelId="{F592EEA2-2462-4152-B2A8-ED7BEAA5BFCB}" srcId="{976EDF68-1D60-43DF-8631-C310C006C131}" destId="{81903F01-A0FE-4064-9018-D5BA92FBCCA8}" srcOrd="2" destOrd="0" parTransId="{A47FBB06-B28F-4C4C-ADB4-25EDE55210EE}" sibTransId="{C840907A-5FC3-41CE-A2FC-8061A9B55FD5}"/>
    <dgm:cxn modelId="{A50591C8-A8DE-4680-A564-BDA3879AD793}" type="presOf" srcId="{25FEC6E3-43ED-4F6D-BDC0-ABAC904CEC19}" destId="{5764EB92-2E81-4000-95D4-F1203607B399}" srcOrd="0" destOrd="0" presId="urn:microsoft.com/office/officeart/2005/8/layout/chevron2"/>
    <dgm:cxn modelId="{22C9C0CE-907A-4E42-8A38-EB28D83FB213}" type="presOf" srcId="{81903F01-A0FE-4064-9018-D5BA92FBCCA8}" destId="{C9580298-6936-434A-ADE8-70EB13375736}" srcOrd="0" destOrd="2" presId="urn:microsoft.com/office/officeart/2005/8/layout/chevron2"/>
    <dgm:cxn modelId="{7C9F24D7-D4A3-4AEB-84E6-87C87E27C462}" srcId="{A7C51562-3674-476B-A786-A4A68B7F4B74}" destId="{976EDF68-1D60-43DF-8631-C310C006C131}" srcOrd="1" destOrd="0" parTransId="{5BEB7CBB-9B8C-4CB9-B866-E7C6C0003451}" sibTransId="{BB231431-26BA-4B06-BFBF-35839F5992EF}"/>
    <dgm:cxn modelId="{0214D6E8-6557-4FDC-A0E4-383B12571FEF}" srcId="{0E9C65DA-6607-45EA-B974-3881DAE74ED9}" destId="{74793942-96FD-4CD5-AAFD-0A1696D370E5}" srcOrd="0" destOrd="0" parTransId="{FC730FD3-6492-46B3-9D76-0D9F13A2E8A3}" sibTransId="{8B0B461C-FCBB-40BE-9AE1-89F3E7D500E3}"/>
    <dgm:cxn modelId="{991DC7EB-9E6C-4F91-9097-4B72C21A9687}" srcId="{7FBE01F4-6C8D-4AD9-BE44-F934E5C9B780}" destId="{25FEC6E3-43ED-4F6D-BDC0-ABAC904CEC19}" srcOrd="0" destOrd="0" parTransId="{44AD83E7-BFD3-4EB0-BAA4-706A448C57FF}" sibTransId="{4935F6B1-1AAD-47D4-9EC3-2FEAD409EB78}"/>
    <dgm:cxn modelId="{4F330D8C-F650-47F4-A594-90A356456CE1}" type="presParOf" srcId="{593E623D-9242-4BCA-8979-2B87972A0020}" destId="{0EE065B8-A781-4C76-8D52-425A138D67C4}" srcOrd="0" destOrd="0" presId="urn:microsoft.com/office/officeart/2005/8/layout/chevron2"/>
    <dgm:cxn modelId="{B7A24755-598C-4E00-82F1-E515CC96B25D}" type="presParOf" srcId="{0EE065B8-A781-4C76-8D52-425A138D67C4}" destId="{591E1D9D-804A-4C7C-90D0-A2B2C65AAF7F}" srcOrd="0" destOrd="0" presId="urn:microsoft.com/office/officeart/2005/8/layout/chevron2"/>
    <dgm:cxn modelId="{7FA70B07-DCD0-44F2-AB0F-D98561E7A007}" type="presParOf" srcId="{0EE065B8-A781-4C76-8D52-425A138D67C4}" destId="{D94F4802-7C18-491F-8AEA-A4DC48CBCDA7}" srcOrd="1" destOrd="0" presId="urn:microsoft.com/office/officeart/2005/8/layout/chevron2"/>
    <dgm:cxn modelId="{FC41A35A-B35B-4588-97D1-5280523D9002}" type="presParOf" srcId="{593E623D-9242-4BCA-8979-2B87972A0020}" destId="{5424629A-E8F5-4A81-83D8-29252770C848}" srcOrd="1" destOrd="0" presId="urn:microsoft.com/office/officeart/2005/8/layout/chevron2"/>
    <dgm:cxn modelId="{E945FFD3-F74B-4EF4-B302-2FD9AD70D504}" type="presParOf" srcId="{593E623D-9242-4BCA-8979-2B87972A0020}" destId="{53B111D4-D358-4919-8F78-7F0FF127C452}" srcOrd="2" destOrd="0" presId="urn:microsoft.com/office/officeart/2005/8/layout/chevron2"/>
    <dgm:cxn modelId="{C1B2EDDB-A66E-4789-82AE-FE9FA5EA00EE}" type="presParOf" srcId="{53B111D4-D358-4919-8F78-7F0FF127C452}" destId="{D80E4837-109A-49D9-AFF7-DD0DB9869613}" srcOrd="0" destOrd="0" presId="urn:microsoft.com/office/officeart/2005/8/layout/chevron2"/>
    <dgm:cxn modelId="{48DB0960-11A0-4C95-96C0-D3EBBAEF94FB}" type="presParOf" srcId="{53B111D4-D358-4919-8F78-7F0FF127C452}" destId="{C9580298-6936-434A-ADE8-70EB13375736}" srcOrd="1" destOrd="0" presId="urn:microsoft.com/office/officeart/2005/8/layout/chevron2"/>
    <dgm:cxn modelId="{E3D3FD34-A1F7-4013-B6F5-DA3AD594A62C}" type="presParOf" srcId="{593E623D-9242-4BCA-8979-2B87972A0020}" destId="{68D9B607-6F8A-4887-86EA-89CDB7BFDA3C}" srcOrd="3" destOrd="0" presId="urn:microsoft.com/office/officeart/2005/8/layout/chevron2"/>
    <dgm:cxn modelId="{3A43B51C-21F5-48E9-B288-F982EDDBD5B3}" type="presParOf" srcId="{593E623D-9242-4BCA-8979-2B87972A0020}" destId="{AB03D371-AA3C-45BD-8C25-2E6FD6CA1941}" srcOrd="4" destOrd="0" presId="urn:microsoft.com/office/officeart/2005/8/layout/chevron2"/>
    <dgm:cxn modelId="{D16E5E89-CAA5-4B40-89E7-40E2F1E1DC7C}" type="presParOf" srcId="{AB03D371-AA3C-45BD-8C25-2E6FD6CA1941}" destId="{88F59044-0B5B-4D53-8882-DF454CF651B4}" srcOrd="0" destOrd="0" presId="urn:microsoft.com/office/officeart/2005/8/layout/chevron2"/>
    <dgm:cxn modelId="{8F52E08B-3947-4494-8233-3FCF7CFCD97F}" type="presParOf" srcId="{AB03D371-AA3C-45BD-8C25-2E6FD6CA1941}" destId="{5764EB92-2E81-4000-95D4-F1203607B39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4B27CE-B9F0-409A-BBC2-76F5D36A1976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4F9FF9F-4678-4F5E-98CF-B9529153DC12}">
      <dgm:prSet phldrT="[Text]" custT="1"/>
      <dgm:spPr/>
      <dgm:t>
        <a:bodyPr/>
        <a:lstStyle/>
        <a:p>
          <a:r>
            <a:rPr lang="km-KH" sz="1600" dirty="0">
              <a:latin typeface="Khmer OS Muol Light" panose="02000500000000020004" pitchFamily="2" charset="0"/>
              <a:cs typeface="Khmer OS Muol Light" panose="02000500000000020004" pitchFamily="2" charset="0"/>
            </a:rPr>
            <a:t>មុនសម្រាល</a:t>
          </a:r>
          <a:endParaRPr lang="en-US" sz="3100" dirty="0">
            <a:latin typeface="Khmer OS Muol Light" panose="02000500000000020004" pitchFamily="2" charset="0"/>
            <a:cs typeface="Khmer OS Muol Light" panose="02000500000000020004" pitchFamily="2" charset="0"/>
          </a:endParaRPr>
        </a:p>
      </dgm:t>
    </dgm:pt>
    <dgm:pt modelId="{42457C33-04FF-407D-A3BD-BE9239147119}" type="parTrans" cxnId="{BDE6D607-C4B9-4872-8E2F-6335C7A9800B}">
      <dgm:prSet/>
      <dgm:spPr/>
      <dgm:t>
        <a:bodyPr/>
        <a:lstStyle/>
        <a:p>
          <a:endParaRPr lang="en-US"/>
        </a:p>
      </dgm:t>
    </dgm:pt>
    <dgm:pt modelId="{D6B3134B-2C42-4A20-B926-9F2B23F885C2}" type="sibTrans" cxnId="{BDE6D607-C4B9-4872-8E2F-6335C7A9800B}">
      <dgm:prSet/>
      <dgm:spPr/>
      <dgm:t>
        <a:bodyPr/>
        <a:lstStyle/>
        <a:p>
          <a:endParaRPr lang="en-US"/>
        </a:p>
      </dgm:t>
    </dgm:pt>
    <dgm:pt modelId="{84AEE598-E0D7-4644-BCD4-A06244AA5503}">
      <dgm:prSet phldrT="[Text]" custT="1"/>
      <dgm:spPr/>
      <dgm:t>
        <a:bodyPr/>
        <a:lstStyle/>
        <a:p>
          <a:r>
            <a:rPr lang="km-KH" sz="1600" dirty="0">
              <a:latin typeface="Khmer OS System" panose="02000500000000020004" pitchFamily="2" charset="0"/>
              <a:cs typeface="Khmer OS System" panose="02000500000000020004" pitchFamily="2" charset="0"/>
            </a:rPr>
            <a:t>គភ៌តិចជាង១២សប្តាហ៍</a:t>
          </a:r>
          <a:endParaRPr lang="en-US" sz="1800" dirty="0">
            <a:latin typeface="Khmer OS System" panose="02000500000000020004" pitchFamily="2" charset="0"/>
            <a:cs typeface="Khmer OS System" panose="02000500000000020004" pitchFamily="2" charset="0"/>
          </a:endParaRPr>
        </a:p>
      </dgm:t>
    </dgm:pt>
    <dgm:pt modelId="{7416F8B9-DDB7-4871-B776-75575F6D0CF5}" type="parTrans" cxnId="{D18E1AFA-278F-4B5E-BD46-54D3D651578F}">
      <dgm:prSet/>
      <dgm:spPr/>
      <dgm:t>
        <a:bodyPr/>
        <a:lstStyle/>
        <a:p>
          <a:endParaRPr lang="en-US"/>
        </a:p>
      </dgm:t>
    </dgm:pt>
    <dgm:pt modelId="{4D4C734C-4A05-4954-9949-C22881179FFF}" type="sibTrans" cxnId="{D18E1AFA-278F-4B5E-BD46-54D3D651578F}">
      <dgm:prSet/>
      <dgm:spPr/>
      <dgm:t>
        <a:bodyPr/>
        <a:lstStyle/>
        <a:p>
          <a:endParaRPr lang="en-US"/>
        </a:p>
      </dgm:t>
    </dgm:pt>
    <dgm:pt modelId="{284572BD-3011-4495-A9BC-8292A644BE85}">
      <dgm:prSet phldrT="[Text]" custT="1"/>
      <dgm:spPr/>
      <dgm:t>
        <a:bodyPr/>
        <a:lstStyle/>
        <a:p>
          <a:r>
            <a:rPr lang="km-KH" sz="1600" dirty="0">
              <a:latin typeface="Khmer OS System" panose="02000500000000020004" pitchFamily="2" charset="0"/>
              <a:cs typeface="Khmer OS System" panose="02000500000000020004" pitchFamily="2" charset="0"/>
            </a:rPr>
            <a:t>គភ៌អាយុ២០ទៅ២៤សប្តាហ៍</a:t>
          </a:r>
          <a:endParaRPr lang="en-US" sz="1600" dirty="0">
            <a:latin typeface="Khmer OS System" panose="02000500000000020004" pitchFamily="2" charset="0"/>
            <a:cs typeface="Khmer OS System" panose="02000500000000020004" pitchFamily="2" charset="0"/>
          </a:endParaRPr>
        </a:p>
      </dgm:t>
    </dgm:pt>
    <dgm:pt modelId="{67F9C239-36A7-44AB-B80E-3F5A172B3713}" type="parTrans" cxnId="{E8170FD4-787C-40C4-8C82-5B471FCC22C6}">
      <dgm:prSet/>
      <dgm:spPr/>
      <dgm:t>
        <a:bodyPr/>
        <a:lstStyle/>
        <a:p>
          <a:endParaRPr lang="en-US"/>
        </a:p>
      </dgm:t>
    </dgm:pt>
    <dgm:pt modelId="{0831FF33-B707-4557-90E8-107CC20482DA}" type="sibTrans" cxnId="{E8170FD4-787C-40C4-8C82-5B471FCC22C6}">
      <dgm:prSet/>
      <dgm:spPr/>
      <dgm:t>
        <a:bodyPr/>
        <a:lstStyle/>
        <a:p>
          <a:endParaRPr lang="en-US"/>
        </a:p>
      </dgm:t>
    </dgm:pt>
    <dgm:pt modelId="{46BBB5FA-CB0C-42E5-81B9-425B337125E3}">
      <dgm:prSet phldrT="[Text]" custT="1"/>
      <dgm:spPr/>
      <dgm:t>
        <a:bodyPr/>
        <a:lstStyle/>
        <a:p>
          <a:r>
            <a:rPr lang="km-KH" sz="1600" dirty="0">
              <a:latin typeface="Khmer OS Muol Light" panose="02000500000000020004" pitchFamily="2" charset="0"/>
              <a:cs typeface="Khmer OS Muol Light" panose="02000500000000020004" pitchFamily="2" charset="0"/>
            </a:rPr>
            <a:t>ពេលសម្រាល</a:t>
          </a:r>
          <a:endParaRPr lang="en-US" sz="1200" dirty="0">
            <a:latin typeface="Khmer OS Muol Light" panose="02000500000000020004" pitchFamily="2" charset="0"/>
            <a:cs typeface="Khmer OS Muol Light" panose="02000500000000020004" pitchFamily="2" charset="0"/>
          </a:endParaRPr>
        </a:p>
      </dgm:t>
    </dgm:pt>
    <dgm:pt modelId="{206BE0EA-0FAE-48A7-8185-07D37C0483E3}" type="parTrans" cxnId="{ACE92BDD-E92E-4789-93A6-F73C85F38BC9}">
      <dgm:prSet/>
      <dgm:spPr/>
      <dgm:t>
        <a:bodyPr/>
        <a:lstStyle/>
        <a:p>
          <a:endParaRPr lang="en-US"/>
        </a:p>
      </dgm:t>
    </dgm:pt>
    <dgm:pt modelId="{0CACD713-8CB7-48CB-9EA6-536F193DA97F}" type="sibTrans" cxnId="{ACE92BDD-E92E-4789-93A6-F73C85F38BC9}">
      <dgm:prSet/>
      <dgm:spPr/>
      <dgm:t>
        <a:bodyPr/>
        <a:lstStyle/>
        <a:p>
          <a:endParaRPr lang="en-US"/>
        </a:p>
      </dgm:t>
    </dgm:pt>
    <dgm:pt modelId="{BEBDBB73-E2DE-46F5-960D-8E755B67F574}">
      <dgm:prSet phldrT="[Text]" custT="1"/>
      <dgm:spPr/>
      <dgm:t>
        <a:bodyPr/>
        <a:lstStyle/>
        <a:p>
          <a:r>
            <a:rPr lang="km-KH" sz="1400" dirty="0">
              <a:latin typeface="Khmer OS System" panose="02000500000000020004" pitchFamily="2" charset="0"/>
              <a:cs typeface="Khmer OS System" panose="02000500000000020004" pitchFamily="2" charset="0"/>
            </a:rPr>
            <a:t>តាមភាពជាក់ស្តែង</a:t>
          </a:r>
          <a:endParaRPr lang="en-US" sz="1600" dirty="0"/>
        </a:p>
      </dgm:t>
    </dgm:pt>
    <dgm:pt modelId="{B380CD58-D10F-43C1-BA5F-42AC44DF5DEE}" type="parTrans" cxnId="{37C626FC-5CB4-4F7B-82A6-71BA0D1CC8A8}">
      <dgm:prSet/>
      <dgm:spPr/>
      <dgm:t>
        <a:bodyPr/>
        <a:lstStyle/>
        <a:p>
          <a:endParaRPr lang="en-US"/>
        </a:p>
      </dgm:t>
    </dgm:pt>
    <dgm:pt modelId="{7ACAA087-041C-4378-BA4B-2B2A30627F8F}" type="sibTrans" cxnId="{37C626FC-5CB4-4F7B-82A6-71BA0D1CC8A8}">
      <dgm:prSet/>
      <dgm:spPr/>
      <dgm:t>
        <a:bodyPr/>
        <a:lstStyle/>
        <a:p>
          <a:endParaRPr lang="en-US"/>
        </a:p>
      </dgm:t>
    </dgm:pt>
    <dgm:pt modelId="{52F6A290-D190-46DA-87E3-2AC7D915F70B}">
      <dgm:prSet phldrT="[Text]" custT="1"/>
      <dgm:spPr/>
      <dgm:t>
        <a:bodyPr/>
        <a:lstStyle/>
        <a:p>
          <a:r>
            <a:rPr lang="km-KH" sz="1400" dirty="0">
              <a:latin typeface="Khmer OS System" panose="02000500000000020004" pitchFamily="2" charset="0"/>
              <a:cs typeface="Khmer OS System" panose="02000500000000020004" pitchFamily="2" charset="0"/>
            </a:rPr>
            <a:t>ពេលសម្រាលកូន ទទួលបានប្រាក់ឧបត្ថម្ភ កូនចំនួន ១នាក់ ទទួលបានថវិកា ៨០ម៉ឺនរៀល</a:t>
          </a:r>
          <a:endParaRPr lang="en-US" sz="1400" dirty="0">
            <a:latin typeface="Khmer OS System" panose="02000500000000020004" pitchFamily="2" charset="0"/>
            <a:cs typeface="Khmer OS System" panose="02000500000000020004" pitchFamily="2" charset="0"/>
          </a:endParaRPr>
        </a:p>
      </dgm:t>
    </dgm:pt>
    <dgm:pt modelId="{DD9D5944-2127-4095-920B-1B4181E18DE1}" type="parTrans" cxnId="{F2CC0327-0D6E-4729-872C-BB66D818CCB3}">
      <dgm:prSet/>
      <dgm:spPr/>
      <dgm:t>
        <a:bodyPr/>
        <a:lstStyle/>
        <a:p>
          <a:endParaRPr lang="en-US"/>
        </a:p>
      </dgm:t>
    </dgm:pt>
    <dgm:pt modelId="{DB87B695-FA7A-447F-924F-4912343A9BA7}" type="sibTrans" cxnId="{F2CC0327-0D6E-4729-872C-BB66D818CCB3}">
      <dgm:prSet/>
      <dgm:spPr/>
      <dgm:t>
        <a:bodyPr/>
        <a:lstStyle/>
        <a:p>
          <a:endParaRPr lang="en-US"/>
        </a:p>
      </dgm:t>
    </dgm:pt>
    <dgm:pt modelId="{E5B2F8BD-ED92-4C2B-8A26-E9C8D5103B52}">
      <dgm:prSet phldrT="[Text]" custT="1"/>
      <dgm:spPr/>
      <dgm:t>
        <a:bodyPr/>
        <a:lstStyle/>
        <a:p>
          <a:r>
            <a:rPr lang="km-KH" sz="1600" dirty="0">
              <a:latin typeface="Khmer OS Muol Light" panose="02000500000000020004" pitchFamily="2" charset="0"/>
              <a:cs typeface="Khmer OS Muol Light" panose="02000500000000020004" pitchFamily="2" charset="0"/>
            </a:rPr>
            <a:t>ក្រោយសម្រាល</a:t>
          </a:r>
          <a:endParaRPr lang="en-US" sz="1200" dirty="0">
            <a:latin typeface="Khmer OS Muol Light" panose="02000500000000020004" pitchFamily="2" charset="0"/>
            <a:cs typeface="Khmer OS Muol Light" panose="02000500000000020004" pitchFamily="2" charset="0"/>
          </a:endParaRPr>
        </a:p>
      </dgm:t>
    </dgm:pt>
    <dgm:pt modelId="{877B820C-63DB-4BD2-AE02-321D9EB01A5E}" type="parTrans" cxnId="{02C181FD-17A2-496A-89EE-D9F94E306763}">
      <dgm:prSet/>
      <dgm:spPr/>
      <dgm:t>
        <a:bodyPr/>
        <a:lstStyle/>
        <a:p>
          <a:endParaRPr lang="en-US"/>
        </a:p>
      </dgm:t>
    </dgm:pt>
    <dgm:pt modelId="{44757F0C-2A1B-4D55-A28C-593BDBC30C34}" type="sibTrans" cxnId="{02C181FD-17A2-496A-89EE-D9F94E306763}">
      <dgm:prSet/>
      <dgm:spPr/>
      <dgm:t>
        <a:bodyPr/>
        <a:lstStyle/>
        <a:p>
          <a:endParaRPr lang="en-US"/>
        </a:p>
      </dgm:t>
    </dgm:pt>
    <dgm:pt modelId="{B0BE91AB-1EB6-436F-A7DF-F9BCAFF29E2F}">
      <dgm:prSet phldrT="[Text]" custT="1"/>
      <dgm:spPr/>
      <dgm:t>
        <a:bodyPr/>
        <a:lstStyle/>
        <a:p>
          <a:r>
            <a:rPr lang="km-KH" sz="1400" dirty="0">
              <a:latin typeface="Khmer OS System" panose="02000500000000020004" pitchFamily="2" charset="0"/>
              <a:cs typeface="Khmer OS System" panose="02000500000000020004" pitchFamily="2" charset="0"/>
            </a:rPr>
            <a:t>ថ្ងៃទី៧ក្រោយសម្រាល</a:t>
          </a:r>
          <a:endParaRPr lang="en-US" sz="1400" dirty="0">
            <a:latin typeface="Khmer OS System" panose="02000500000000020004" pitchFamily="2" charset="0"/>
            <a:cs typeface="Khmer OS System" panose="02000500000000020004" pitchFamily="2" charset="0"/>
          </a:endParaRPr>
        </a:p>
      </dgm:t>
    </dgm:pt>
    <dgm:pt modelId="{566BC88C-BCF9-4B3F-ACBF-F63FD64DEAAE}" type="parTrans" cxnId="{CA0767AE-7CEF-4D3E-9183-DF397C9F3C2F}">
      <dgm:prSet/>
      <dgm:spPr/>
      <dgm:t>
        <a:bodyPr/>
        <a:lstStyle/>
        <a:p>
          <a:endParaRPr lang="en-US"/>
        </a:p>
      </dgm:t>
    </dgm:pt>
    <dgm:pt modelId="{B5C9B5F0-FCFD-4E93-8050-837050E9D2B5}" type="sibTrans" cxnId="{CA0767AE-7CEF-4D3E-9183-DF397C9F3C2F}">
      <dgm:prSet/>
      <dgm:spPr/>
      <dgm:t>
        <a:bodyPr/>
        <a:lstStyle/>
        <a:p>
          <a:endParaRPr lang="en-US"/>
        </a:p>
      </dgm:t>
    </dgm:pt>
    <dgm:pt modelId="{B0F8E45D-1A11-45CB-873D-EB21C38AF95E}">
      <dgm:prSet phldrT="[Text]" custT="1"/>
      <dgm:spPr/>
      <dgm:t>
        <a:bodyPr/>
        <a:lstStyle/>
        <a:p>
          <a:r>
            <a:rPr lang="km-KH" sz="1400" dirty="0">
              <a:latin typeface="Khmer OS System" panose="02000500000000020004" pitchFamily="2" charset="0"/>
              <a:cs typeface="Khmer OS System" panose="02000500000000020004" pitchFamily="2" charset="0"/>
            </a:rPr>
            <a:t>ថ្ងៃទី១៤ក្រោយសម្រាល</a:t>
          </a:r>
          <a:endParaRPr lang="en-US" sz="1400" dirty="0">
            <a:latin typeface="Khmer OS System" panose="02000500000000020004" pitchFamily="2" charset="0"/>
            <a:cs typeface="Khmer OS System" panose="02000500000000020004" pitchFamily="2" charset="0"/>
          </a:endParaRPr>
        </a:p>
      </dgm:t>
    </dgm:pt>
    <dgm:pt modelId="{079396EA-520A-477E-9335-803C58E5BE13}" type="parTrans" cxnId="{B8BC17A4-F439-4AE2-AE9C-14C49006E931}">
      <dgm:prSet/>
      <dgm:spPr/>
      <dgm:t>
        <a:bodyPr/>
        <a:lstStyle/>
        <a:p>
          <a:endParaRPr lang="en-US"/>
        </a:p>
      </dgm:t>
    </dgm:pt>
    <dgm:pt modelId="{A8636A69-A60D-4728-B742-CCD1A6EB1586}" type="sibTrans" cxnId="{B8BC17A4-F439-4AE2-AE9C-14C49006E931}">
      <dgm:prSet/>
      <dgm:spPr/>
      <dgm:t>
        <a:bodyPr/>
        <a:lstStyle/>
        <a:p>
          <a:endParaRPr lang="en-US"/>
        </a:p>
      </dgm:t>
    </dgm:pt>
    <dgm:pt modelId="{1D59ECB5-9FED-41EF-A359-B823BE6E1443}">
      <dgm:prSet phldrT="[Text]" custT="1"/>
      <dgm:spPr/>
      <dgm:t>
        <a:bodyPr/>
        <a:lstStyle/>
        <a:p>
          <a:r>
            <a:rPr lang="km-KH" sz="1600" dirty="0">
              <a:latin typeface="Khmer OS System" panose="02000500000000020004" pitchFamily="2" charset="0"/>
              <a:cs typeface="Khmer OS System" panose="02000500000000020004" pitchFamily="2" charset="0"/>
            </a:rPr>
            <a:t>គភ៌អាយុ៣០ទៅ៣២សប្តាហ៍</a:t>
          </a:r>
          <a:endParaRPr lang="en-US" sz="1600" dirty="0">
            <a:latin typeface="Khmer OS System" panose="02000500000000020004" pitchFamily="2" charset="0"/>
            <a:cs typeface="Khmer OS System" panose="02000500000000020004" pitchFamily="2" charset="0"/>
          </a:endParaRPr>
        </a:p>
      </dgm:t>
    </dgm:pt>
    <dgm:pt modelId="{FE981EDC-CEB5-4914-9F1E-B5F87673E3B6}" type="parTrans" cxnId="{E8D01FCA-DAF3-46C2-972B-594CA77D6040}">
      <dgm:prSet/>
      <dgm:spPr/>
      <dgm:t>
        <a:bodyPr/>
        <a:lstStyle/>
        <a:p>
          <a:endParaRPr lang="en-US"/>
        </a:p>
      </dgm:t>
    </dgm:pt>
    <dgm:pt modelId="{32B1929A-5C23-4721-ADC4-CB8E9BD2B945}" type="sibTrans" cxnId="{E8D01FCA-DAF3-46C2-972B-594CA77D6040}">
      <dgm:prSet/>
      <dgm:spPr/>
      <dgm:t>
        <a:bodyPr/>
        <a:lstStyle/>
        <a:p>
          <a:endParaRPr lang="en-US"/>
        </a:p>
      </dgm:t>
    </dgm:pt>
    <dgm:pt modelId="{6C489089-930F-4C71-AF5E-79C137B23E5F}">
      <dgm:prSet phldrT="[Text]" custT="1"/>
      <dgm:spPr/>
      <dgm:t>
        <a:bodyPr/>
        <a:lstStyle/>
        <a:p>
          <a:r>
            <a:rPr lang="km-KH" sz="1600" dirty="0">
              <a:latin typeface="Khmer OS System" panose="02000500000000020004" pitchFamily="2" charset="0"/>
              <a:cs typeface="Khmer OS System" panose="02000500000000020004" pitchFamily="2" charset="0"/>
            </a:rPr>
            <a:t>គភ៌អាយុ៣៦ទៅ៣៨សប្តាហ៍</a:t>
          </a:r>
          <a:endParaRPr lang="en-US" sz="1600" dirty="0">
            <a:latin typeface="Khmer OS System" panose="02000500000000020004" pitchFamily="2" charset="0"/>
            <a:cs typeface="Khmer OS System" panose="02000500000000020004" pitchFamily="2" charset="0"/>
          </a:endParaRPr>
        </a:p>
      </dgm:t>
    </dgm:pt>
    <dgm:pt modelId="{2CFD09FB-C06C-4142-98E4-80ACB1EFB3DB}" type="parTrans" cxnId="{652EB2F1-AF3C-44CC-84A5-5C82FDA6F4A1}">
      <dgm:prSet/>
      <dgm:spPr/>
      <dgm:t>
        <a:bodyPr/>
        <a:lstStyle/>
        <a:p>
          <a:endParaRPr lang="en-US"/>
        </a:p>
      </dgm:t>
    </dgm:pt>
    <dgm:pt modelId="{7313EF29-C452-440A-BC22-84C261CAF0CD}" type="sibTrans" cxnId="{652EB2F1-AF3C-44CC-84A5-5C82FDA6F4A1}">
      <dgm:prSet/>
      <dgm:spPr/>
      <dgm:t>
        <a:bodyPr/>
        <a:lstStyle/>
        <a:p>
          <a:endParaRPr lang="en-US"/>
        </a:p>
      </dgm:t>
    </dgm:pt>
    <dgm:pt modelId="{4508F6E3-EBD9-4557-B637-7AB63189FE5F}">
      <dgm:prSet phldrT="[Text]" custT="1"/>
      <dgm:spPr/>
      <dgm:t>
        <a:bodyPr/>
        <a:lstStyle/>
        <a:p>
          <a:r>
            <a:rPr lang="km-KH" sz="1400" dirty="0">
              <a:latin typeface="Khmer OS System" panose="02000500000000020004" pitchFamily="2" charset="0"/>
              <a:cs typeface="Khmer OS System" panose="02000500000000020004" pitchFamily="2" charset="0"/>
            </a:rPr>
            <a:t>កូនមានអាយុ១ខែកន្លះ</a:t>
          </a:r>
          <a:endParaRPr lang="en-US" sz="1400" dirty="0">
            <a:latin typeface="Khmer OS System" panose="02000500000000020004" pitchFamily="2" charset="0"/>
            <a:cs typeface="Khmer OS System" panose="02000500000000020004" pitchFamily="2" charset="0"/>
          </a:endParaRPr>
        </a:p>
      </dgm:t>
    </dgm:pt>
    <dgm:pt modelId="{481138C1-F9E7-4855-A13E-E1DB67C8E607}" type="parTrans" cxnId="{15F986CB-9933-4E00-8FEB-7D9C182D0E11}">
      <dgm:prSet/>
      <dgm:spPr/>
      <dgm:t>
        <a:bodyPr/>
        <a:lstStyle/>
        <a:p>
          <a:endParaRPr lang="en-US"/>
        </a:p>
      </dgm:t>
    </dgm:pt>
    <dgm:pt modelId="{F412607C-3754-4E80-890D-DD00E6708FA7}" type="sibTrans" cxnId="{15F986CB-9933-4E00-8FEB-7D9C182D0E11}">
      <dgm:prSet/>
      <dgm:spPr/>
      <dgm:t>
        <a:bodyPr/>
        <a:lstStyle/>
        <a:p>
          <a:endParaRPr lang="en-US"/>
        </a:p>
      </dgm:t>
    </dgm:pt>
    <dgm:pt modelId="{203615D3-5CC1-41F2-BDA8-1384D58A7433}">
      <dgm:prSet phldrT="[Text]" custT="1"/>
      <dgm:spPr/>
      <dgm:t>
        <a:bodyPr/>
        <a:lstStyle/>
        <a:p>
          <a:r>
            <a:rPr lang="km-KH" sz="1400" dirty="0">
              <a:latin typeface="Khmer OS System" panose="02000500000000020004" pitchFamily="2" charset="0"/>
              <a:cs typeface="Khmer OS System" panose="02000500000000020004" pitchFamily="2" charset="0"/>
            </a:rPr>
            <a:t>កូនមានអាយុ២ខែកន្លះ</a:t>
          </a:r>
          <a:endParaRPr lang="en-US" sz="1400" dirty="0">
            <a:latin typeface="Khmer OS System" panose="02000500000000020004" pitchFamily="2" charset="0"/>
            <a:cs typeface="Khmer OS System" panose="02000500000000020004" pitchFamily="2" charset="0"/>
          </a:endParaRPr>
        </a:p>
      </dgm:t>
    </dgm:pt>
    <dgm:pt modelId="{6C1D250D-9719-42F9-AEE1-BC36E91B1586}" type="parTrans" cxnId="{9D918CF2-96D7-46F7-B18F-74C2C4E35C67}">
      <dgm:prSet/>
      <dgm:spPr/>
      <dgm:t>
        <a:bodyPr/>
        <a:lstStyle/>
        <a:p>
          <a:endParaRPr lang="en-US"/>
        </a:p>
      </dgm:t>
    </dgm:pt>
    <dgm:pt modelId="{71CF90A2-E5AD-4BF4-8275-F24C8B65883C}" type="sibTrans" cxnId="{9D918CF2-96D7-46F7-B18F-74C2C4E35C67}">
      <dgm:prSet/>
      <dgm:spPr/>
      <dgm:t>
        <a:bodyPr/>
        <a:lstStyle/>
        <a:p>
          <a:endParaRPr lang="en-US"/>
        </a:p>
      </dgm:t>
    </dgm:pt>
    <dgm:pt modelId="{D12243F0-E232-4CAE-8CB0-AD37EB9D5CA4}">
      <dgm:prSet phldrT="[Text]" custT="1"/>
      <dgm:spPr/>
      <dgm:t>
        <a:bodyPr/>
        <a:lstStyle/>
        <a:p>
          <a:r>
            <a:rPr lang="km-KH" sz="1400" dirty="0">
              <a:latin typeface="Khmer OS System" panose="02000500000000020004" pitchFamily="2" charset="0"/>
              <a:cs typeface="Khmer OS System" panose="02000500000000020004" pitchFamily="2" charset="0"/>
            </a:rPr>
            <a:t>កូនមានអាយុ៣ខែកន្លះ</a:t>
          </a:r>
          <a:endParaRPr lang="en-US" sz="1400" dirty="0">
            <a:latin typeface="Khmer OS System" panose="02000500000000020004" pitchFamily="2" charset="0"/>
            <a:cs typeface="Khmer OS System" panose="02000500000000020004" pitchFamily="2" charset="0"/>
          </a:endParaRPr>
        </a:p>
      </dgm:t>
    </dgm:pt>
    <dgm:pt modelId="{A5A72A31-A6CB-4796-999D-0259F92FD31A}" type="parTrans" cxnId="{BFD16441-2320-41B8-BC83-90A4C549A170}">
      <dgm:prSet/>
      <dgm:spPr/>
      <dgm:t>
        <a:bodyPr/>
        <a:lstStyle/>
        <a:p>
          <a:endParaRPr lang="en-US"/>
        </a:p>
      </dgm:t>
    </dgm:pt>
    <dgm:pt modelId="{F1A5843A-E32E-4C86-80EC-3F2B57BA8386}" type="sibTrans" cxnId="{BFD16441-2320-41B8-BC83-90A4C549A170}">
      <dgm:prSet/>
      <dgm:spPr/>
      <dgm:t>
        <a:bodyPr/>
        <a:lstStyle/>
        <a:p>
          <a:endParaRPr lang="en-US"/>
        </a:p>
      </dgm:t>
    </dgm:pt>
    <dgm:pt modelId="{A64224EC-E6FB-4500-AE77-C4C1282F915D}">
      <dgm:prSet phldrT="[Text]" custT="1"/>
      <dgm:spPr/>
      <dgm:t>
        <a:bodyPr/>
        <a:lstStyle/>
        <a:p>
          <a:r>
            <a:rPr lang="km-KH" sz="1400" dirty="0">
              <a:latin typeface="Khmer OS System" panose="02000500000000020004" pitchFamily="2" charset="0"/>
              <a:cs typeface="Khmer OS System" panose="02000500000000020004" pitchFamily="2" charset="0"/>
            </a:rPr>
            <a:t>កូនមានអាយុ៦ខែ</a:t>
          </a:r>
          <a:endParaRPr lang="en-US" sz="1400" dirty="0">
            <a:latin typeface="Khmer OS System" panose="02000500000000020004" pitchFamily="2" charset="0"/>
            <a:cs typeface="Khmer OS System" panose="02000500000000020004" pitchFamily="2" charset="0"/>
          </a:endParaRPr>
        </a:p>
      </dgm:t>
    </dgm:pt>
    <dgm:pt modelId="{23F80CE6-D97E-4D37-A5FA-C6D58206AB99}" type="parTrans" cxnId="{E74FBF66-386F-481E-B007-FD56ECF848A8}">
      <dgm:prSet/>
      <dgm:spPr/>
      <dgm:t>
        <a:bodyPr/>
        <a:lstStyle/>
        <a:p>
          <a:endParaRPr lang="en-US"/>
        </a:p>
      </dgm:t>
    </dgm:pt>
    <dgm:pt modelId="{1CFB7D8F-2BD0-4277-B4CA-33E98E1E5EC2}" type="sibTrans" cxnId="{E74FBF66-386F-481E-B007-FD56ECF848A8}">
      <dgm:prSet/>
      <dgm:spPr/>
      <dgm:t>
        <a:bodyPr/>
        <a:lstStyle/>
        <a:p>
          <a:endParaRPr lang="en-US"/>
        </a:p>
      </dgm:t>
    </dgm:pt>
    <dgm:pt modelId="{C7D1E418-CD70-4A17-B6A6-2B0DF298C79E}">
      <dgm:prSet phldrT="[Text]" custT="1"/>
      <dgm:spPr/>
      <dgm:t>
        <a:bodyPr/>
        <a:lstStyle/>
        <a:p>
          <a:r>
            <a:rPr lang="km-KH" sz="1400" dirty="0">
              <a:latin typeface="Khmer OS System" panose="02000500000000020004" pitchFamily="2" charset="0"/>
              <a:cs typeface="Khmer OS System" panose="02000500000000020004" pitchFamily="2" charset="0"/>
            </a:rPr>
            <a:t>កូនមានអាយុ៩ខែ</a:t>
          </a:r>
          <a:endParaRPr lang="en-US" sz="1400" dirty="0">
            <a:latin typeface="Khmer OS System" panose="02000500000000020004" pitchFamily="2" charset="0"/>
            <a:cs typeface="Khmer OS System" panose="02000500000000020004" pitchFamily="2" charset="0"/>
          </a:endParaRPr>
        </a:p>
      </dgm:t>
    </dgm:pt>
    <dgm:pt modelId="{4EB64487-649A-4E33-9100-8004C48532EA}" type="parTrans" cxnId="{42A0ED69-1746-4591-9EB0-3D8275CF8B66}">
      <dgm:prSet/>
      <dgm:spPr/>
      <dgm:t>
        <a:bodyPr/>
        <a:lstStyle/>
        <a:p>
          <a:endParaRPr lang="en-US"/>
        </a:p>
      </dgm:t>
    </dgm:pt>
    <dgm:pt modelId="{221A5E59-CD5A-436D-B268-2D243D655254}" type="sibTrans" cxnId="{42A0ED69-1746-4591-9EB0-3D8275CF8B66}">
      <dgm:prSet/>
      <dgm:spPr/>
      <dgm:t>
        <a:bodyPr/>
        <a:lstStyle/>
        <a:p>
          <a:endParaRPr lang="en-US"/>
        </a:p>
      </dgm:t>
    </dgm:pt>
    <dgm:pt modelId="{F96A4848-FAD6-4C94-A1E0-376B8F143E82}">
      <dgm:prSet phldrT="[Text]" custT="1"/>
      <dgm:spPr/>
      <dgm:t>
        <a:bodyPr/>
        <a:lstStyle/>
        <a:p>
          <a:r>
            <a:rPr lang="km-KH" sz="1400" dirty="0">
              <a:latin typeface="Khmer OS System" panose="02000500000000020004" pitchFamily="2" charset="0"/>
              <a:cs typeface="Khmer OS System" panose="02000500000000020004" pitchFamily="2" charset="0"/>
            </a:rPr>
            <a:t>កូនមានអាយុ១២ខែ</a:t>
          </a:r>
          <a:endParaRPr lang="en-US" sz="1400" dirty="0">
            <a:latin typeface="Khmer OS System" panose="02000500000000020004" pitchFamily="2" charset="0"/>
            <a:cs typeface="Khmer OS System" panose="02000500000000020004" pitchFamily="2" charset="0"/>
          </a:endParaRPr>
        </a:p>
      </dgm:t>
    </dgm:pt>
    <dgm:pt modelId="{C64425DD-727A-49A5-97A2-C2D1B6F36782}" type="parTrans" cxnId="{3893DF7F-B57B-4249-95C3-035EB1F0079D}">
      <dgm:prSet/>
      <dgm:spPr/>
      <dgm:t>
        <a:bodyPr/>
        <a:lstStyle/>
        <a:p>
          <a:endParaRPr lang="en-US"/>
        </a:p>
      </dgm:t>
    </dgm:pt>
    <dgm:pt modelId="{D58E7393-1D0B-4978-881D-A6B107651099}" type="sibTrans" cxnId="{3893DF7F-B57B-4249-95C3-035EB1F0079D}">
      <dgm:prSet/>
      <dgm:spPr/>
      <dgm:t>
        <a:bodyPr/>
        <a:lstStyle/>
        <a:p>
          <a:endParaRPr lang="en-US"/>
        </a:p>
      </dgm:t>
    </dgm:pt>
    <dgm:pt modelId="{3C01A4AF-2C19-4D69-9014-8FBA5E445C73}">
      <dgm:prSet phldrT="[Text]" custT="1"/>
      <dgm:spPr/>
      <dgm:t>
        <a:bodyPr/>
        <a:lstStyle/>
        <a:p>
          <a:r>
            <a:rPr lang="km-KH" sz="1400" dirty="0">
              <a:latin typeface="Khmer OS System" panose="02000500000000020004" pitchFamily="2" charset="0"/>
              <a:cs typeface="Khmer OS System" panose="02000500000000020004" pitchFamily="2" charset="0"/>
            </a:rPr>
            <a:t>កូនមានអាយុ១៨ខែ</a:t>
          </a:r>
          <a:endParaRPr lang="en-US" sz="1400" dirty="0">
            <a:latin typeface="Khmer OS System" panose="02000500000000020004" pitchFamily="2" charset="0"/>
            <a:cs typeface="Khmer OS System" panose="02000500000000020004" pitchFamily="2" charset="0"/>
          </a:endParaRPr>
        </a:p>
      </dgm:t>
    </dgm:pt>
    <dgm:pt modelId="{EECFE432-49FB-48B2-A7C4-AEA2B7052943}" type="parTrans" cxnId="{6F7F2C35-A8E5-43D2-8D6F-79930FFEC935}">
      <dgm:prSet/>
      <dgm:spPr/>
      <dgm:t>
        <a:bodyPr/>
        <a:lstStyle/>
        <a:p>
          <a:endParaRPr lang="en-US"/>
        </a:p>
      </dgm:t>
    </dgm:pt>
    <dgm:pt modelId="{90138EA6-9407-4122-AB39-DCBFAD8FB407}" type="sibTrans" cxnId="{6F7F2C35-A8E5-43D2-8D6F-79930FFEC935}">
      <dgm:prSet/>
      <dgm:spPr/>
      <dgm:t>
        <a:bodyPr/>
        <a:lstStyle/>
        <a:p>
          <a:endParaRPr lang="en-US"/>
        </a:p>
      </dgm:t>
    </dgm:pt>
    <dgm:pt modelId="{94993147-7911-4681-A1A5-43C8D1B07039}">
      <dgm:prSet phldrT="[Text]" custT="1"/>
      <dgm:spPr/>
      <dgm:t>
        <a:bodyPr/>
        <a:lstStyle/>
        <a:p>
          <a:r>
            <a:rPr lang="km-KH" sz="1400" dirty="0">
              <a:latin typeface="Khmer OS System" panose="02000500000000020004" pitchFamily="2" charset="0"/>
              <a:cs typeface="Khmer OS System" panose="02000500000000020004" pitchFamily="2" charset="0"/>
            </a:rPr>
            <a:t>កូនមានអាយុ២៤ខែ</a:t>
          </a:r>
          <a:endParaRPr lang="en-US" sz="1400" dirty="0">
            <a:latin typeface="Khmer OS System" panose="02000500000000020004" pitchFamily="2" charset="0"/>
            <a:cs typeface="Khmer OS System" panose="02000500000000020004" pitchFamily="2" charset="0"/>
          </a:endParaRPr>
        </a:p>
      </dgm:t>
    </dgm:pt>
    <dgm:pt modelId="{1BCF1082-5FEE-4647-AB8E-9414D042073D}" type="parTrans" cxnId="{4C600E7C-B527-43BC-B2DB-CD0C8FAD7507}">
      <dgm:prSet/>
      <dgm:spPr/>
      <dgm:t>
        <a:bodyPr/>
        <a:lstStyle/>
        <a:p>
          <a:endParaRPr lang="en-US"/>
        </a:p>
      </dgm:t>
    </dgm:pt>
    <dgm:pt modelId="{C3908A7A-3F75-4392-9309-48B88C3348D8}" type="sibTrans" cxnId="{4C600E7C-B527-43BC-B2DB-CD0C8FAD7507}">
      <dgm:prSet/>
      <dgm:spPr/>
      <dgm:t>
        <a:bodyPr/>
        <a:lstStyle/>
        <a:p>
          <a:endParaRPr lang="en-US"/>
        </a:p>
      </dgm:t>
    </dgm:pt>
    <dgm:pt modelId="{EA70CEBA-A2E1-4A52-90F5-D3E503416432}">
      <dgm:prSet phldrT="[Text]" custT="1"/>
      <dgm:spPr/>
      <dgm:t>
        <a:bodyPr/>
        <a:lstStyle/>
        <a:p>
          <a:r>
            <a:rPr lang="km-KH" sz="1600" dirty="0">
              <a:latin typeface="Khmer OS Muol Light" panose="02000500000000020004" pitchFamily="2" charset="0"/>
              <a:cs typeface="Khmer OS Muol Light" panose="02000500000000020004" pitchFamily="2" charset="0"/>
            </a:rPr>
            <a:t>ផ្តល់ជូន៤ដងសរុបទឹកប្រាក់៣២០,០០០រៀល</a:t>
          </a:r>
          <a:endParaRPr lang="en-US" sz="1600" dirty="0">
            <a:latin typeface="Khmer OS Muol Light" panose="02000500000000020004" pitchFamily="2" charset="0"/>
            <a:cs typeface="Khmer OS Muol Light" panose="02000500000000020004" pitchFamily="2" charset="0"/>
          </a:endParaRPr>
        </a:p>
      </dgm:t>
    </dgm:pt>
    <dgm:pt modelId="{3EDD7318-9C9B-47E0-87A7-4BEAAEB47378}" type="parTrans" cxnId="{5C4A63F6-E770-4D10-BAD3-44FE10C3A103}">
      <dgm:prSet/>
      <dgm:spPr/>
      <dgm:t>
        <a:bodyPr/>
        <a:lstStyle/>
        <a:p>
          <a:endParaRPr lang="en-US"/>
        </a:p>
      </dgm:t>
    </dgm:pt>
    <dgm:pt modelId="{7C7B9D9A-0FBC-4569-BA64-2DFF9E9556B2}" type="sibTrans" cxnId="{5C4A63F6-E770-4D10-BAD3-44FE10C3A103}">
      <dgm:prSet/>
      <dgm:spPr/>
      <dgm:t>
        <a:bodyPr/>
        <a:lstStyle/>
        <a:p>
          <a:endParaRPr lang="en-US"/>
        </a:p>
      </dgm:t>
    </dgm:pt>
    <dgm:pt modelId="{3E6DEBC1-3690-4673-A827-55CC7B0AEDA3}">
      <dgm:prSet phldrT="[Text]"/>
      <dgm:spPr/>
      <dgm:t>
        <a:bodyPr/>
        <a:lstStyle/>
        <a:p>
          <a:r>
            <a:rPr lang="km-KH" sz="1200" dirty="0">
              <a:latin typeface="Khmer OS Muol Light" panose="02000500000000020004" pitchFamily="2" charset="0"/>
              <a:cs typeface="Khmer OS Muol Light" panose="02000500000000020004" pitchFamily="2" charset="0"/>
            </a:rPr>
            <a:t>ផ្តល់ជូន១០ដងសរុបទឹកប្រាក់៨០០,០០០រៀល</a:t>
          </a:r>
          <a:endParaRPr lang="en-US" sz="1200" dirty="0">
            <a:latin typeface="Khmer OS System" panose="02000500000000020004" pitchFamily="2" charset="0"/>
            <a:cs typeface="Khmer OS System" panose="02000500000000020004" pitchFamily="2" charset="0"/>
          </a:endParaRPr>
        </a:p>
      </dgm:t>
    </dgm:pt>
    <dgm:pt modelId="{F403B491-BF38-4A93-97EC-EF8200657E68}" type="parTrans" cxnId="{2037DFD3-E5DA-4F8F-9DBE-60E94AA17434}">
      <dgm:prSet/>
      <dgm:spPr/>
      <dgm:t>
        <a:bodyPr/>
        <a:lstStyle/>
        <a:p>
          <a:endParaRPr lang="en-US"/>
        </a:p>
      </dgm:t>
    </dgm:pt>
    <dgm:pt modelId="{43FFD7DF-15E0-489D-96B1-6C192523D8E3}" type="sibTrans" cxnId="{2037DFD3-E5DA-4F8F-9DBE-60E94AA17434}">
      <dgm:prSet/>
      <dgm:spPr/>
      <dgm:t>
        <a:bodyPr/>
        <a:lstStyle/>
        <a:p>
          <a:endParaRPr lang="en-US"/>
        </a:p>
      </dgm:t>
    </dgm:pt>
    <dgm:pt modelId="{4D19BB86-55DC-4652-910A-A07770844DE6}">
      <dgm:prSet phldrT="[Text]" custT="1"/>
      <dgm:spPr/>
      <dgm:t>
        <a:bodyPr/>
        <a:lstStyle/>
        <a:p>
          <a:r>
            <a:rPr lang="km-KH" sz="1400" dirty="0">
              <a:latin typeface="Khmer OS System" panose="02000500000000020004" pitchFamily="2" charset="0"/>
              <a:cs typeface="Khmer OS System" panose="02000500000000020004" pitchFamily="2" charset="0"/>
            </a:rPr>
            <a:t>កូនភ្លោះ ២នាក់ ទទួលបានថវិកា ១</a:t>
          </a:r>
          <a:r>
            <a:rPr lang="en-US" sz="1400" dirty="0">
              <a:latin typeface="Khmer OS System" panose="02000500000000020004" pitchFamily="2" charset="0"/>
              <a:cs typeface="Khmer OS System" panose="02000500000000020004" pitchFamily="2" charset="0"/>
            </a:rPr>
            <a:t>,</a:t>
          </a:r>
          <a:r>
            <a:rPr lang="km-KH" sz="1400" dirty="0">
              <a:latin typeface="Khmer OS System" panose="02000500000000020004" pitchFamily="2" charset="0"/>
              <a:cs typeface="Khmer OS System" panose="02000500000000020004" pitchFamily="2" charset="0"/>
            </a:rPr>
            <a:t>៦លានរៀល</a:t>
          </a:r>
          <a:endParaRPr lang="en-US" sz="1400" dirty="0">
            <a:latin typeface="Khmer OS System" panose="02000500000000020004" pitchFamily="2" charset="0"/>
            <a:cs typeface="Khmer OS System" panose="02000500000000020004" pitchFamily="2" charset="0"/>
          </a:endParaRPr>
        </a:p>
      </dgm:t>
    </dgm:pt>
    <dgm:pt modelId="{0B60004C-46AE-4AE3-83B6-3050B0F18A7E}" type="parTrans" cxnId="{2CB180A1-E547-4A4D-BB66-B7BE5E5E3DEF}">
      <dgm:prSet/>
      <dgm:spPr/>
    </dgm:pt>
    <dgm:pt modelId="{F0975052-424B-4112-9841-E6B3AD11DBBF}" type="sibTrans" cxnId="{2CB180A1-E547-4A4D-BB66-B7BE5E5E3DEF}">
      <dgm:prSet/>
      <dgm:spPr/>
    </dgm:pt>
    <dgm:pt modelId="{32125A2D-BC47-4BCE-887D-47820995F264}">
      <dgm:prSet phldrT="[Text]" custT="1"/>
      <dgm:spPr/>
      <dgm:t>
        <a:bodyPr/>
        <a:lstStyle/>
        <a:p>
          <a:r>
            <a:rPr lang="km-KH" sz="1400" dirty="0">
              <a:latin typeface="Khmer OS System" panose="02000500000000020004" pitchFamily="2" charset="0"/>
              <a:cs typeface="Khmer OS System" panose="02000500000000020004" pitchFamily="2" charset="0"/>
            </a:rPr>
            <a:t>កូនភ្លោះ ៣នាក់ ទទួលបានថវិកា ២</a:t>
          </a:r>
          <a:r>
            <a:rPr lang="en-US" sz="1400" dirty="0">
              <a:latin typeface="Khmer OS System" panose="02000500000000020004" pitchFamily="2" charset="0"/>
              <a:cs typeface="Khmer OS System" panose="02000500000000020004" pitchFamily="2" charset="0"/>
            </a:rPr>
            <a:t>,</a:t>
          </a:r>
          <a:r>
            <a:rPr lang="km-KH" sz="1400" dirty="0">
              <a:latin typeface="Khmer OS System" panose="02000500000000020004" pitchFamily="2" charset="0"/>
              <a:cs typeface="Khmer OS System" panose="02000500000000020004" pitchFamily="2" charset="0"/>
            </a:rPr>
            <a:t>៤លានរៀល។</a:t>
          </a:r>
          <a:endParaRPr lang="en-US" sz="1400" dirty="0">
            <a:latin typeface="Khmer OS System" panose="02000500000000020004" pitchFamily="2" charset="0"/>
            <a:cs typeface="Khmer OS System" panose="02000500000000020004" pitchFamily="2" charset="0"/>
          </a:endParaRPr>
        </a:p>
      </dgm:t>
    </dgm:pt>
    <dgm:pt modelId="{364FCF56-354D-4EE8-A922-F68EDF206F14}" type="parTrans" cxnId="{8F53CE17-55B9-4073-89BD-460BE76CDA69}">
      <dgm:prSet/>
      <dgm:spPr/>
    </dgm:pt>
    <dgm:pt modelId="{544590D1-3E37-403A-B7D1-1BA3834A8284}" type="sibTrans" cxnId="{8F53CE17-55B9-4073-89BD-460BE76CDA69}">
      <dgm:prSet/>
      <dgm:spPr/>
    </dgm:pt>
    <dgm:pt modelId="{00CBBE45-5F56-4650-BDE9-E072A9BF60FD}">
      <dgm:prSet phldrT="[Text]" custT="1"/>
      <dgm:spPr/>
      <dgm:t>
        <a:bodyPr/>
        <a:lstStyle/>
        <a:p>
          <a:r>
            <a:rPr lang="km-KH" sz="1400" dirty="0">
              <a:latin typeface="Khmer OS System" panose="02000500000000020004" pitchFamily="2" charset="0"/>
              <a:cs typeface="Khmer OS System" panose="02000500000000020004" pitchFamily="2" charset="0"/>
            </a:rPr>
            <a:t>ទទួលពីស្ថាប័នអង្គភាពសាមី</a:t>
          </a:r>
          <a:endParaRPr lang="en-US" sz="1400" dirty="0">
            <a:latin typeface="Khmer OS System" panose="02000500000000020004" pitchFamily="2" charset="0"/>
            <a:cs typeface="Khmer OS System" panose="02000500000000020004" pitchFamily="2" charset="0"/>
          </a:endParaRPr>
        </a:p>
      </dgm:t>
    </dgm:pt>
    <dgm:pt modelId="{7DD4BA25-B424-4BEE-953F-71EA63083BFC}" type="parTrans" cxnId="{21FC36AB-30F9-4608-A544-B1B197B31184}">
      <dgm:prSet/>
      <dgm:spPr/>
    </dgm:pt>
    <dgm:pt modelId="{DA21CB59-89A3-4DAE-91BD-4006EF03FFA8}" type="sibTrans" cxnId="{21FC36AB-30F9-4608-A544-B1B197B31184}">
      <dgm:prSet/>
      <dgm:spPr/>
    </dgm:pt>
    <dgm:pt modelId="{8B6E7D6C-0AC2-4F38-B378-DA289183C090}" type="pres">
      <dgm:prSet presAssocID="{DC4B27CE-B9F0-409A-BBC2-76F5D36A1976}" presName="linearFlow" presStyleCnt="0">
        <dgm:presLayoutVars>
          <dgm:dir/>
          <dgm:animLvl val="lvl"/>
          <dgm:resizeHandles val="exact"/>
        </dgm:presLayoutVars>
      </dgm:prSet>
      <dgm:spPr/>
    </dgm:pt>
    <dgm:pt modelId="{91CDF1B9-EDB9-4FC3-B5BF-F36DB42A566B}" type="pres">
      <dgm:prSet presAssocID="{D4F9FF9F-4678-4F5E-98CF-B9529153DC12}" presName="composite" presStyleCnt="0"/>
      <dgm:spPr/>
    </dgm:pt>
    <dgm:pt modelId="{43579ADF-56A7-4CC9-BA9B-5801FB331E04}" type="pres">
      <dgm:prSet presAssocID="{D4F9FF9F-4678-4F5E-98CF-B9529153DC12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D333FCD2-E2A0-4B43-BD57-253D288BE1D8}" type="pres">
      <dgm:prSet presAssocID="{D4F9FF9F-4678-4F5E-98CF-B9529153DC12}" presName="parSh" presStyleLbl="node1" presStyleIdx="0" presStyleCnt="3"/>
      <dgm:spPr/>
    </dgm:pt>
    <dgm:pt modelId="{D3FF1DBA-C666-4602-AB87-4E7BFADA7893}" type="pres">
      <dgm:prSet presAssocID="{D4F9FF9F-4678-4F5E-98CF-B9529153DC12}" presName="desTx" presStyleLbl="fgAcc1" presStyleIdx="0" presStyleCnt="3" custScaleX="130185" custLinFactNeighborX="4356" custLinFactNeighborY="866">
        <dgm:presLayoutVars>
          <dgm:bulletEnabled val="1"/>
        </dgm:presLayoutVars>
      </dgm:prSet>
      <dgm:spPr/>
    </dgm:pt>
    <dgm:pt modelId="{2D0AE8F6-425E-469E-9121-7F8D6D371528}" type="pres">
      <dgm:prSet presAssocID="{D6B3134B-2C42-4A20-B926-9F2B23F885C2}" presName="sibTrans" presStyleLbl="sibTrans2D1" presStyleIdx="0" presStyleCnt="2"/>
      <dgm:spPr/>
    </dgm:pt>
    <dgm:pt modelId="{271C543D-5C30-413A-9CDB-DFE258ADF5DB}" type="pres">
      <dgm:prSet presAssocID="{D6B3134B-2C42-4A20-B926-9F2B23F885C2}" presName="connTx" presStyleLbl="sibTrans2D1" presStyleIdx="0" presStyleCnt="2"/>
      <dgm:spPr/>
    </dgm:pt>
    <dgm:pt modelId="{DEAF5DAC-1AE5-4E1E-A041-ACED847D4121}" type="pres">
      <dgm:prSet presAssocID="{46BBB5FA-CB0C-42E5-81B9-425B337125E3}" presName="composite" presStyleCnt="0"/>
      <dgm:spPr/>
    </dgm:pt>
    <dgm:pt modelId="{54EB704E-2344-480A-9338-EA6079F93056}" type="pres">
      <dgm:prSet presAssocID="{46BBB5FA-CB0C-42E5-81B9-425B337125E3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0F218098-9E10-4412-936A-03E4A847702C}" type="pres">
      <dgm:prSet presAssocID="{46BBB5FA-CB0C-42E5-81B9-425B337125E3}" presName="parSh" presStyleLbl="node1" presStyleIdx="1" presStyleCnt="3"/>
      <dgm:spPr/>
    </dgm:pt>
    <dgm:pt modelId="{4CF2F415-6DA7-43D8-910C-AADF7EBCC2A4}" type="pres">
      <dgm:prSet presAssocID="{46BBB5FA-CB0C-42E5-81B9-425B337125E3}" presName="desTx" presStyleLbl="fgAcc1" presStyleIdx="1" presStyleCnt="3" custScaleX="138943" custScaleY="97971" custLinFactNeighborX="-6138" custLinFactNeighborY="1096">
        <dgm:presLayoutVars>
          <dgm:bulletEnabled val="1"/>
        </dgm:presLayoutVars>
      </dgm:prSet>
      <dgm:spPr/>
    </dgm:pt>
    <dgm:pt modelId="{8CAF972F-C9AD-4BF8-BB6C-E4B49D5D69BE}" type="pres">
      <dgm:prSet presAssocID="{0CACD713-8CB7-48CB-9EA6-536F193DA97F}" presName="sibTrans" presStyleLbl="sibTrans2D1" presStyleIdx="1" presStyleCnt="2"/>
      <dgm:spPr/>
    </dgm:pt>
    <dgm:pt modelId="{D5E36485-28B5-4D39-BEE6-B303C9D4CCD6}" type="pres">
      <dgm:prSet presAssocID="{0CACD713-8CB7-48CB-9EA6-536F193DA97F}" presName="connTx" presStyleLbl="sibTrans2D1" presStyleIdx="1" presStyleCnt="2"/>
      <dgm:spPr/>
    </dgm:pt>
    <dgm:pt modelId="{6027C72D-0331-4798-83DA-B55015D76FEE}" type="pres">
      <dgm:prSet presAssocID="{E5B2F8BD-ED92-4C2B-8A26-E9C8D5103B52}" presName="composite" presStyleCnt="0"/>
      <dgm:spPr/>
    </dgm:pt>
    <dgm:pt modelId="{7361D2BF-882A-44D9-93F3-439C03BD5160}" type="pres">
      <dgm:prSet presAssocID="{E5B2F8BD-ED92-4C2B-8A26-E9C8D5103B52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8EE5FB70-A2D5-47B2-8599-9CD4861BF06D}" type="pres">
      <dgm:prSet presAssocID="{E5B2F8BD-ED92-4C2B-8A26-E9C8D5103B52}" presName="parSh" presStyleLbl="node1" presStyleIdx="2" presStyleCnt="3"/>
      <dgm:spPr/>
    </dgm:pt>
    <dgm:pt modelId="{17F6C6AB-FFB8-4093-A65E-843DB0AA9A9B}" type="pres">
      <dgm:prSet presAssocID="{E5B2F8BD-ED92-4C2B-8A26-E9C8D5103B52}" presName="desTx" presStyleLbl="fgAcc1" presStyleIdx="2" presStyleCnt="3">
        <dgm:presLayoutVars>
          <dgm:bulletEnabled val="1"/>
        </dgm:presLayoutVars>
      </dgm:prSet>
      <dgm:spPr/>
    </dgm:pt>
  </dgm:ptLst>
  <dgm:cxnLst>
    <dgm:cxn modelId="{BDE6D607-C4B9-4872-8E2F-6335C7A9800B}" srcId="{DC4B27CE-B9F0-409A-BBC2-76F5D36A1976}" destId="{D4F9FF9F-4678-4F5E-98CF-B9529153DC12}" srcOrd="0" destOrd="0" parTransId="{42457C33-04FF-407D-A3BD-BE9239147119}" sibTransId="{D6B3134B-2C42-4A20-B926-9F2B23F885C2}"/>
    <dgm:cxn modelId="{8F53CE17-55B9-4073-89BD-460BE76CDA69}" srcId="{46BBB5FA-CB0C-42E5-81B9-425B337125E3}" destId="{32125A2D-BC47-4BCE-887D-47820995F264}" srcOrd="3" destOrd="0" parTransId="{364FCF56-354D-4EE8-A922-F68EDF206F14}" sibTransId="{544590D1-3E37-403A-B7D1-1BA3834A8284}"/>
    <dgm:cxn modelId="{4F3BE11A-8043-4D01-8935-CC63CA3D3F2D}" type="presOf" srcId="{84AEE598-E0D7-4644-BCD4-A06244AA5503}" destId="{D3FF1DBA-C666-4602-AB87-4E7BFADA7893}" srcOrd="0" destOrd="0" presId="urn:microsoft.com/office/officeart/2005/8/layout/process3"/>
    <dgm:cxn modelId="{33511320-F956-47D5-A648-C38CB813BE9D}" type="presOf" srcId="{32125A2D-BC47-4BCE-887D-47820995F264}" destId="{4CF2F415-6DA7-43D8-910C-AADF7EBCC2A4}" srcOrd="0" destOrd="3" presId="urn:microsoft.com/office/officeart/2005/8/layout/process3"/>
    <dgm:cxn modelId="{DDA17220-8493-4749-87E0-CE49E1642BBE}" type="presOf" srcId="{E5B2F8BD-ED92-4C2B-8A26-E9C8D5103B52}" destId="{7361D2BF-882A-44D9-93F3-439C03BD5160}" srcOrd="0" destOrd="0" presId="urn:microsoft.com/office/officeart/2005/8/layout/process3"/>
    <dgm:cxn modelId="{9CB11924-BA35-4077-B463-A399164B44F5}" type="presOf" srcId="{52F6A290-D190-46DA-87E3-2AC7D915F70B}" destId="{4CF2F415-6DA7-43D8-910C-AADF7EBCC2A4}" srcOrd="0" destOrd="1" presId="urn:microsoft.com/office/officeart/2005/8/layout/process3"/>
    <dgm:cxn modelId="{F2CC0327-0D6E-4729-872C-BB66D818CCB3}" srcId="{46BBB5FA-CB0C-42E5-81B9-425B337125E3}" destId="{52F6A290-D190-46DA-87E3-2AC7D915F70B}" srcOrd="1" destOrd="0" parTransId="{DD9D5944-2127-4095-920B-1B4181E18DE1}" sibTransId="{DB87B695-FA7A-447F-924F-4912343A9BA7}"/>
    <dgm:cxn modelId="{6F7F2C35-A8E5-43D2-8D6F-79930FFEC935}" srcId="{E5B2F8BD-ED92-4C2B-8A26-E9C8D5103B52}" destId="{3C01A4AF-2C19-4D69-9014-8FBA5E445C73}" srcOrd="8" destOrd="0" parTransId="{EECFE432-49FB-48B2-A7C4-AEA2B7052943}" sibTransId="{90138EA6-9407-4122-AB39-DCBFAD8FB407}"/>
    <dgm:cxn modelId="{BFD16441-2320-41B8-BC83-90A4C549A170}" srcId="{E5B2F8BD-ED92-4C2B-8A26-E9C8D5103B52}" destId="{D12243F0-E232-4CAE-8CB0-AD37EB9D5CA4}" srcOrd="4" destOrd="0" parTransId="{A5A72A31-A6CB-4796-999D-0259F92FD31A}" sibTransId="{F1A5843A-E32E-4C86-80EC-3F2B57BA8386}"/>
    <dgm:cxn modelId="{E1FE4162-C331-4536-8EA6-BD44173312E8}" type="presOf" srcId="{203615D3-5CC1-41F2-BDA8-1384D58A7433}" destId="{17F6C6AB-FFB8-4093-A65E-843DB0AA9A9B}" srcOrd="0" destOrd="3" presId="urn:microsoft.com/office/officeart/2005/8/layout/process3"/>
    <dgm:cxn modelId="{A097E743-1E88-4A5E-B0B8-83688827E0B5}" type="presOf" srcId="{A64224EC-E6FB-4500-AE77-C4C1282F915D}" destId="{17F6C6AB-FFB8-4093-A65E-843DB0AA9A9B}" srcOrd="0" destOrd="5" presId="urn:microsoft.com/office/officeart/2005/8/layout/process3"/>
    <dgm:cxn modelId="{E74FBF66-386F-481E-B007-FD56ECF848A8}" srcId="{E5B2F8BD-ED92-4C2B-8A26-E9C8D5103B52}" destId="{A64224EC-E6FB-4500-AE77-C4C1282F915D}" srcOrd="5" destOrd="0" parTransId="{23F80CE6-D97E-4D37-A5FA-C6D58206AB99}" sibTransId="{1CFB7D8F-2BD0-4277-B4CA-33E98E1E5EC2}"/>
    <dgm:cxn modelId="{5A73C448-616E-4299-8ABD-CF4F20BED2BA}" type="presOf" srcId="{46BBB5FA-CB0C-42E5-81B9-425B337125E3}" destId="{0F218098-9E10-4412-936A-03E4A847702C}" srcOrd="1" destOrd="0" presId="urn:microsoft.com/office/officeart/2005/8/layout/process3"/>
    <dgm:cxn modelId="{42A0ED69-1746-4591-9EB0-3D8275CF8B66}" srcId="{E5B2F8BD-ED92-4C2B-8A26-E9C8D5103B52}" destId="{C7D1E418-CD70-4A17-B6A6-2B0DF298C79E}" srcOrd="6" destOrd="0" parTransId="{4EB64487-649A-4E33-9100-8004C48532EA}" sibTransId="{221A5E59-CD5A-436D-B268-2D243D655254}"/>
    <dgm:cxn modelId="{45C3AA4B-C191-4E4E-8B59-4324437B64B8}" type="presOf" srcId="{00CBBE45-5F56-4650-BDE9-E072A9BF60FD}" destId="{4CF2F415-6DA7-43D8-910C-AADF7EBCC2A4}" srcOrd="0" destOrd="4" presId="urn:microsoft.com/office/officeart/2005/8/layout/process3"/>
    <dgm:cxn modelId="{EC16FB6C-48F9-49B2-86B5-07632C6BF156}" type="presOf" srcId="{E5B2F8BD-ED92-4C2B-8A26-E9C8D5103B52}" destId="{8EE5FB70-A2D5-47B2-8599-9CD4861BF06D}" srcOrd="1" destOrd="0" presId="urn:microsoft.com/office/officeart/2005/8/layout/process3"/>
    <dgm:cxn modelId="{38FFED52-9F84-4063-BAF8-419AA8D9EB92}" type="presOf" srcId="{B0F8E45D-1A11-45CB-873D-EB21C38AF95E}" destId="{17F6C6AB-FFB8-4093-A65E-843DB0AA9A9B}" srcOrd="0" destOrd="1" presId="urn:microsoft.com/office/officeart/2005/8/layout/process3"/>
    <dgm:cxn modelId="{28083274-4D3F-423C-9C80-14105D20421B}" type="presOf" srcId="{D6B3134B-2C42-4A20-B926-9F2B23F885C2}" destId="{271C543D-5C30-413A-9CDB-DFE258ADF5DB}" srcOrd="1" destOrd="0" presId="urn:microsoft.com/office/officeart/2005/8/layout/process3"/>
    <dgm:cxn modelId="{73EF3E54-2668-4D5D-B289-2FCF5191CA4E}" type="presOf" srcId="{0CACD713-8CB7-48CB-9EA6-536F193DA97F}" destId="{D5E36485-28B5-4D39-BEE6-B303C9D4CCD6}" srcOrd="1" destOrd="0" presId="urn:microsoft.com/office/officeart/2005/8/layout/process3"/>
    <dgm:cxn modelId="{4C600E7C-B527-43BC-B2DB-CD0C8FAD7507}" srcId="{E5B2F8BD-ED92-4C2B-8A26-E9C8D5103B52}" destId="{94993147-7911-4681-A1A5-43C8D1B07039}" srcOrd="9" destOrd="0" parTransId="{1BCF1082-5FEE-4647-AB8E-9414D042073D}" sibTransId="{C3908A7A-3F75-4392-9309-48B88C3348D8}"/>
    <dgm:cxn modelId="{C0E5417E-7593-497D-9AFC-23CD6B317667}" type="presOf" srcId="{DC4B27CE-B9F0-409A-BBC2-76F5D36A1976}" destId="{8B6E7D6C-0AC2-4F38-B378-DA289183C090}" srcOrd="0" destOrd="0" presId="urn:microsoft.com/office/officeart/2005/8/layout/process3"/>
    <dgm:cxn modelId="{C5A1867F-AA21-406D-9094-4DB5C30925E9}" type="presOf" srcId="{4508F6E3-EBD9-4557-B637-7AB63189FE5F}" destId="{17F6C6AB-FFB8-4093-A65E-843DB0AA9A9B}" srcOrd="0" destOrd="2" presId="urn:microsoft.com/office/officeart/2005/8/layout/process3"/>
    <dgm:cxn modelId="{3893DF7F-B57B-4249-95C3-035EB1F0079D}" srcId="{E5B2F8BD-ED92-4C2B-8A26-E9C8D5103B52}" destId="{F96A4848-FAD6-4C94-A1E0-376B8F143E82}" srcOrd="7" destOrd="0" parTransId="{C64425DD-727A-49A5-97A2-C2D1B6F36782}" sibTransId="{D58E7393-1D0B-4978-881D-A6B107651099}"/>
    <dgm:cxn modelId="{0073308B-5AF7-40EE-952A-C5E5AB670261}" type="presOf" srcId="{1D59ECB5-9FED-41EF-A359-B823BE6E1443}" destId="{D3FF1DBA-C666-4602-AB87-4E7BFADA7893}" srcOrd="0" destOrd="2" presId="urn:microsoft.com/office/officeart/2005/8/layout/process3"/>
    <dgm:cxn modelId="{1F2FD49B-40F5-4C8B-816D-AD9A0E2A85FC}" type="presOf" srcId="{0CACD713-8CB7-48CB-9EA6-536F193DA97F}" destId="{8CAF972F-C9AD-4BF8-BB6C-E4B49D5D69BE}" srcOrd="0" destOrd="0" presId="urn:microsoft.com/office/officeart/2005/8/layout/process3"/>
    <dgm:cxn modelId="{B1F8919C-C1B7-438D-8A26-545946BCBBA5}" type="presOf" srcId="{4D19BB86-55DC-4652-910A-A07770844DE6}" destId="{4CF2F415-6DA7-43D8-910C-AADF7EBCC2A4}" srcOrd="0" destOrd="2" presId="urn:microsoft.com/office/officeart/2005/8/layout/process3"/>
    <dgm:cxn modelId="{FBB8C99E-04C8-484B-85D5-E2EDAD234BD3}" type="presOf" srcId="{46BBB5FA-CB0C-42E5-81B9-425B337125E3}" destId="{54EB704E-2344-480A-9338-EA6079F93056}" srcOrd="0" destOrd="0" presId="urn:microsoft.com/office/officeart/2005/8/layout/process3"/>
    <dgm:cxn modelId="{2CB180A1-E547-4A4D-BB66-B7BE5E5E3DEF}" srcId="{46BBB5FA-CB0C-42E5-81B9-425B337125E3}" destId="{4D19BB86-55DC-4652-910A-A07770844DE6}" srcOrd="2" destOrd="0" parTransId="{0B60004C-46AE-4AE3-83B6-3050B0F18A7E}" sibTransId="{F0975052-424B-4112-9841-E6B3AD11DBBF}"/>
    <dgm:cxn modelId="{B8BC17A4-F439-4AE2-AE9C-14C49006E931}" srcId="{E5B2F8BD-ED92-4C2B-8A26-E9C8D5103B52}" destId="{B0F8E45D-1A11-45CB-873D-EB21C38AF95E}" srcOrd="1" destOrd="0" parTransId="{079396EA-520A-477E-9335-803C58E5BE13}" sibTransId="{A8636A69-A60D-4728-B742-CCD1A6EB1586}"/>
    <dgm:cxn modelId="{21FC36AB-30F9-4608-A544-B1B197B31184}" srcId="{46BBB5FA-CB0C-42E5-81B9-425B337125E3}" destId="{00CBBE45-5F56-4650-BDE9-E072A9BF60FD}" srcOrd="4" destOrd="0" parTransId="{7DD4BA25-B424-4BEE-953F-71EA63083BFC}" sibTransId="{DA21CB59-89A3-4DAE-91BD-4006EF03FFA8}"/>
    <dgm:cxn modelId="{CA0767AE-7CEF-4D3E-9183-DF397C9F3C2F}" srcId="{E5B2F8BD-ED92-4C2B-8A26-E9C8D5103B52}" destId="{B0BE91AB-1EB6-436F-A7DF-F9BCAFF29E2F}" srcOrd="0" destOrd="0" parTransId="{566BC88C-BCF9-4B3F-ACBF-F63FD64DEAAE}" sibTransId="{B5C9B5F0-FCFD-4E93-8050-837050E9D2B5}"/>
    <dgm:cxn modelId="{AF92AEB0-EC72-4C6C-BDC1-DE1DDCEA0AA7}" type="presOf" srcId="{EA70CEBA-A2E1-4A52-90F5-D3E503416432}" destId="{D3FF1DBA-C666-4602-AB87-4E7BFADA7893}" srcOrd="0" destOrd="4" presId="urn:microsoft.com/office/officeart/2005/8/layout/process3"/>
    <dgm:cxn modelId="{98A2ADC2-BF5E-4622-A850-3FE2BEA465D7}" type="presOf" srcId="{D4F9FF9F-4678-4F5E-98CF-B9529153DC12}" destId="{43579ADF-56A7-4CC9-BA9B-5801FB331E04}" srcOrd="0" destOrd="0" presId="urn:microsoft.com/office/officeart/2005/8/layout/process3"/>
    <dgm:cxn modelId="{54DDAEC2-0BF3-4263-8F29-0D804CB5487F}" type="presOf" srcId="{BEBDBB73-E2DE-46F5-960D-8E755B67F574}" destId="{4CF2F415-6DA7-43D8-910C-AADF7EBCC2A4}" srcOrd="0" destOrd="0" presId="urn:microsoft.com/office/officeart/2005/8/layout/process3"/>
    <dgm:cxn modelId="{86506EC9-1C86-46A5-906B-9188DAEA2B80}" type="presOf" srcId="{C7D1E418-CD70-4A17-B6A6-2B0DF298C79E}" destId="{17F6C6AB-FFB8-4093-A65E-843DB0AA9A9B}" srcOrd="0" destOrd="6" presId="urn:microsoft.com/office/officeart/2005/8/layout/process3"/>
    <dgm:cxn modelId="{E8D01FCA-DAF3-46C2-972B-594CA77D6040}" srcId="{D4F9FF9F-4678-4F5E-98CF-B9529153DC12}" destId="{1D59ECB5-9FED-41EF-A359-B823BE6E1443}" srcOrd="2" destOrd="0" parTransId="{FE981EDC-CEB5-4914-9F1E-B5F87673E3B6}" sibTransId="{32B1929A-5C23-4721-ADC4-CB8E9BD2B945}"/>
    <dgm:cxn modelId="{15F986CB-9933-4E00-8FEB-7D9C182D0E11}" srcId="{E5B2F8BD-ED92-4C2B-8A26-E9C8D5103B52}" destId="{4508F6E3-EBD9-4557-B637-7AB63189FE5F}" srcOrd="2" destOrd="0" parTransId="{481138C1-F9E7-4855-A13E-E1DB67C8E607}" sibTransId="{F412607C-3754-4E80-890D-DD00E6708FA7}"/>
    <dgm:cxn modelId="{B47CEFCC-033C-429E-9B3C-490C13EE3FD7}" type="presOf" srcId="{3E6DEBC1-3690-4673-A827-55CC7B0AEDA3}" destId="{17F6C6AB-FFB8-4093-A65E-843DB0AA9A9B}" srcOrd="0" destOrd="10" presId="urn:microsoft.com/office/officeart/2005/8/layout/process3"/>
    <dgm:cxn modelId="{D6882ACD-4F53-4228-A74C-B5C1C86DF509}" type="presOf" srcId="{94993147-7911-4681-A1A5-43C8D1B07039}" destId="{17F6C6AB-FFB8-4093-A65E-843DB0AA9A9B}" srcOrd="0" destOrd="9" presId="urn:microsoft.com/office/officeart/2005/8/layout/process3"/>
    <dgm:cxn modelId="{2037DFD3-E5DA-4F8F-9DBE-60E94AA17434}" srcId="{E5B2F8BD-ED92-4C2B-8A26-E9C8D5103B52}" destId="{3E6DEBC1-3690-4673-A827-55CC7B0AEDA3}" srcOrd="10" destOrd="0" parTransId="{F403B491-BF38-4A93-97EC-EF8200657E68}" sibTransId="{43FFD7DF-15E0-489D-96B1-6C192523D8E3}"/>
    <dgm:cxn modelId="{E8170FD4-787C-40C4-8C82-5B471FCC22C6}" srcId="{D4F9FF9F-4678-4F5E-98CF-B9529153DC12}" destId="{284572BD-3011-4495-A9BC-8292A644BE85}" srcOrd="1" destOrd="0" parTransId="{67F9C239-36A7-44AB-B80E-3F5A172B3713}" sibTransId="{0831FF33-B707-4557-90E8-107CC20482DA}"/>
    <dgm:cxn modelId="{C18388D4-3919-4DF5-9B25-43A11E85D2D8}" type="presOf" srcId="{B0BE91AB-1EB6-436F-A7DF-F9BCAFF29E2F}" destId="{17F6C6AB-FFB8-4093-A65E-843DB0AA9A9B}" srcOrd="0" destOrd="0" presId="urn:microsoft.com/office/officeart/2005/8/layout/process3"/>
    <dgm:cxn modelId="{33E6E9D8-3F12-4BEA-B03D-A8E300CF3C9A}" type="presOf" srcId="{284572BD-3011-4495-A9BC-8292A644BE85}" destId="{D3FF1DBA-C666-4602-AB87-4E7BFADA7893}" srcOrd="0" destOrd="1" presId="urn:microsoft.com/office/officeart/2005/8/layout/process3"/>
    <dgm:cxn modelId="{300A81DC-E421-486E-A25B-81A4A7A544FA}" type="presOf" srcId="{D12243F0-E232-4CAE-8CB0-AD37EB9D5CA4}" destId="{17F6C6AB-FFB8-4093-A65E-843DB0AA9A9B}" srcOrd="0" destOrd="4" presId="urn:microsoft.com/office/officeart/2005/8/layout/process3"/>
    <dgm:cxn modelId="{ACE92BDD-E92E-4789-93A6-F73C85F38BC9}" srcId="{DC4B27CE-B9F0-409A-BBC2-76F5D36A1976}" destId="{46BBB5FA-CB0C-42E5-81B9-425B337125E3}" srcOrd="1" destOrd="0" parTransId="{206BE0EA-0FAE-48A7-8185-07D37C0483E3}" sibTransId="{0CACD713-8CB7-48CB-9EA6-536F193DA97F}"/>
    <dgm:cxn modelId="{D0C425E6-5787-4DD5-A050-C20F56E03B89}" type="presOf" srcId="{6C489089-930F-4C71-AF5E-79C137B23E5F}" destId="{D3FF1DBA-C666-4602-AB87-4E7BFADA7893}" srcOrd="0" destOrd="3" presId="urn:microsoft.com/office/officeart/2005/8/layout/process3"/>
    <dgm:cxn modelId="{7D6502E8-6DD0-487C-BE67-99DCA72ECEAB}" type="presOf" srcId="{F96A4848-FAD6-4C94-A1E0-376B8F143E82}" destId="{17F6C6AB-FFB8-4093-A65E-843DB0AA9A9B}" srcOrd="0" destOrd="7" presId="urn:microsoft.com/office/officeart/2005/8/layout/process3"/>
    <dgm:cxn modelId="{652EB2F1-AF3C-44CC-84A5-5C82FDA6F4A1}" srcId="{D4F9FF9F-4678-4F5E-98CF-B9529153DC12}" destId="{6C489089-930F-4C71-AF5E-79C137B23E5F}" srcOrd="3" destOrd="0" parTransId="{2CFD09FB-C06C-4142-98E4-80ACB1EFB3DB}" sibTransId="{7313EF29-C452-440A-BC22-84C261CAF0CD}"/>
    <dgm:cxn modelId="{98B9F1F1-1E99-4ACE-AA15-752AC38D63BB}" type="presOf" srcId="{3C01A4AF-2C19-4D69-9014-8FBA5E445C73}" destId="{17F6C6AB-FFB8-4093-A65E-843DB0AA9A9B}" srcOrd="0" destOrd="8" presId="urn:microsoft.com/office/officeart/2005/8/layout/process3"/>
    <dgm:cxn modelId="{9D918CF2-96D7-46F7-B18F-74C2C4E35C67}" srcId="{E5B2F8BD-ED92-4C2B-8A26-E9C8D5103B52}" destId="{203615D3-5CC1-41F2-BDA8-1384D58A7433}" srcOrd="3" destOrd="0" parTransId="{6C1D250D-9719-42F9-AEE1-BC36E91B1586}" sibTransId="{71CF90A2-E5AD-4BF4-8275-F24C8B65883C}"/>
    <dgm:cxn modelId="{5C4A63F6-E770-4D10-BAD3-44FE10C3A103}" srcId="{D4F9FF9F-4678-4F5E-98CF-B9529153DC12}" destId="{EA70CEBA-A2E1-4A52-90F5-D3E503416432}" srcOrd="4" destOrd="0" parTransId="{3EDD7318-9C9B-47E0-87A7-4BEAAEB47378}" sibTransId="{7C7B9D9A-0FBC-4569-BA64-2DFF9E9556B2}"/>
    <dgm:cxn modelId="{D18E1AFA-278F-4B5E-BD46-54D3D651578F}" srcId="{D4F9FF9F-4678-4F5E-98CF-B9529153DC12}" destId="{84AEE598-E0D7-4644-BCD4-A06244AA5503}" srcOrd="0" destOrd="0" parTransId="{7416F8B9-DDB7-4871-B776-75575F6D0CF5}" sibTransId="{4D4C734C-4A05-4954-9949-C22881179FFF}"/>
    <dgm:cxn modelId="{52B93EFA-EAF2-45D2-B293-401BE550E6B5}" type="presOf" srcId="{D4F9FF9F-4678-4F5E-98CF-B9529153DC12}" destId="{D333FCD2-E2A0-4B43-BD57-253D288BE1D8}" srcOrd="1" destOrd="0" presId="urn:microsoft.com/office/officeart/2005/8/layout/process3"/>
    <dgm:cxn modelId="{E36994FA-F2BF-4DC4-A1F1-0609FD230F9A}" type="presOf" srcId="{D6B3134B-2C42-4A20-B926-9F2B23F885C2}" destId="{2D0AE8F6-425E-469E-9121-7F8D6D371528}" srcOrd="0" destOrd="0" presId="urn:microsoft.com/office/officeart/2005/8/layout/process3"/>
    <dgm:cxn modelId="{37C626FC-5CB4-4F7B-82A6-71BA0D1CC8A8}" srcId="{46BBB5FA-CB0C-42E5-81B9-425B337125E3}" destId="{BEBDBB73-E2DE-46F5-960D-8E755B67F574}" srcOrd="0" destOrd="0" parTransId="{B380CD58-D10F-43C1-BA5F-42AC44DF5DEE}" sibTransId="{7ACAA087-041C-4378-BA4B-2B2A30627F8F}"/>
    <dgm:cxn modelId="{02C181FD-17A2-496A-89EE-D9F94E306763}" srcId="{DC4B27CE-B9F0-409A-BBC2-76F5D36A1976}" destId="{E5B2F8BD-ED92-4C2B-8A26-E9C8D5103B52}" srcOrd="2" destOrd="0" parTransId="{877B820C-63DB-4BD2-AE02-321D9EB01A5E}" sibTransId="{44757F0C-2A1B-4D55-A28C-593BDBC30C34}"/>
    <dgm:cxn modelId="{EC92CD54-1AF7-4DAC-9D1E-3487DEB74BF5}" type="presParOf" srcId="{8B6E7D6C-0AC2-4F38-B378-DA289183C090}" destId="{91CDF1B9-EDB9-4FC3-B5BF-F36DB42A566B}" srcOrd="0" destOrd="0" presId="urn:microsoft.com/office/officeart/2005/8/layout/process3"/>
    <dgm:cxn modelId="{B4CECC40-29A9-44D5-A227-DADC5415D118}" type="presParOf" srcId="{91CDF1B9-EDB9-4FC3-B5BF-F36DB42A566B}" destId="{43579ADF-56A7-4CC9-BA9B-5801FB331E04}" srcOrd="0" destOrd="0" presId="urn:microsoft.com/office/officeart/2005/8/layout/process3"/>
    <dgm:cxn modelId="{53731C64-261F-47D1-AFB3-58107C0C4E08}" type="presParOf" srcId="{91CDF1B9-EDB9-4FC3-B5BF-F36DB42A566B}" destId="{D333FCD2-E2A0-4B43-BD57-253D288BE1D8}" srcOrd="1" destOrd="0" presId="urn:microsoft.com/office/officeart/2005/8/layout/process3"/>
    <dgm:cxn modelId="{13EA9471-374B-4273-88C8-E5CD657BA21C}" type="presParOf" srcId="{91CDF1B9-EDB9-4FC3-B5BF-F36DB42A566B}" destId="{D3FF1DBA-C666-4602-AB87-4E7BFADA7893}" srcOrd="2" destOrd="0" presId="urn:microsoft.com/office/officeart/2005/8/layout/process3"/>
    <dgm:cxn modelId="{FD6B670E-C2CA-4D52-931C-FCE56F680240}" type="presParOf" srcId="{8B6E7D6C-0AC2-4F38-B378-DA289183C090}" destId="{2D0AE8F6-425E-469E-9121-7F8D6D371528}" srcOrd="1" destOrd="0" presId="urn:microsoft.com/office/officeart/2005/8/layout/process3"/>
    <dgm:cxn modelId="{802169B3-548C-4A1D-A0ED-32209CEBEB37}" type="presParOf" srcId="{2D0AE8F6-425E-469E-9121-7F8D6D371528}" destId="{271C543D-5C30-413A-9CDB-DFE258ADF5DB}" srcOrd="0" destOrd="0" presId="urn:microsoft.com/office/officeart/2005/8/layout/process3"/>
    <dgm:cxn modelId="{0ED51057-00D5-4368-BBC3-0257815DB390}" type="presParOf" srcId="{8B6E7D6C-0AC2-4F38-B378-DA289183C090}" destId="{DEAF5DAC-1AE5-4E1E-A041-ACED847D4121}" srcOrd="2" destOrd="0" presId="urn:microsoft.com/office/officeart/2005/8/layout/process3"/>
    <dgm:cxn modelId="{4CE60C8D-0E69-4ED5-B6A5-1355F003458A}" type="presParOf" srcId="{DEAF5DAC-1AE5-4E1E-A041-ACED847D4121}" destId="{54EB704E-2344-480A-9338-EA6079F93056}" srcOrd="0" destOrd="0" presId="urn:microsoft.com/office/officeart/2005/8/layout/process3"/>
    <dgm:cxn modelId="{932A19F6-C9FC-4597-B28B-F4F840E64F58}" type="presParOf" srcId="{DEAF5DAC-1AE5-4E1E-A041-ACED847D4121}" destId="{0F218098-9E10-4412-936A-03E4A847702C}" srcOrd="1" destOrd="0" presId="urn:microsoft.com/office/officeart/2005/8/layout/process3"/>
    <dgm:cxn modelId="{829C1568-3A74-4C2B-A404-E628F61F5A06}" type="presParOf" srcId="{DEAF5DAC-1AE5-4E1E-A041-ACED847D4121}" destId="{4CF2F415-6DA7-43D8-910C-AADF7EBCC2A4}" srcOrd="2" destOrd="0" presId="urn:microsoft.com/office/officeart/2005/8/layout/process3"/>
    <dgm:cxn modelId="{C5D225E2-B50C-4B1A-A08B-57A268586D6D}" type="presParOf" srcId="{8B6E7D6C-0AC2-4F38-B378-DA289183C090}" destId="{8CAF972F-C9AD-4BF8-BB6C-E4B49D5D69BE}" srcOrd="3" destOrd="0" presId="urn:microsoft.com/office/officeart/2005/8/layout/process3"/>
    <dgm:cxn modelId="{D3506696-7A17-4067-852A-0E6247D3BA70}" type="presParOf" srcId="{8CAF972F-C9AD-4BF8-BB6C-E4B49D5D69BE}" destId="{D5E36485-28B5-4D39-BEE6-B303C9D4CCD6}" srcOrd="0" destOrd="0" presId="urn:microsoft.com/office/officeart/2005/8/layout/process3"/>
    <dgm:cxn modelId="{BEDD6BE2-CFE5-4B8B-9E2D-874799F09ACC}" type="presParOf" srcId="{8B6E7D6C-0AC2-4F38-B378-DA289183C090}" destId="{6027C72D-0331-4798-83DA-B55015D76FEE}" srcOrd="4" destOrd="0" presId="urn:microsoft.com/office/officeart/2005/8/layout/process3"/>
    <dgm:cxn modelId="{C9ACD85D-0824-4BC8-A56E-20DB478FC514}" type="presParOf" srcId="{6027C72D-0331-4798-83DA-B55015D76FEE}" destId="{7361D2BF-882A-44D9-93F3-439C03BD5160}" srcOrd="0" destOrd="0" presId="urn:microsoft.com/office/officeart/2005/8/layout/process3"/>
    <dgm:cxn modelId="{9F04B813-4B53-468D-8F22-238E3BD25D79}" type="presParOf" srcId="{6027C72D-0331-4798-83DA-B55015D76FEE}" destId="{8EE5FB70-A2D5-47B2-8599-9CD4861BF06D}" srcOrd="1" destOrd="0" presId="urn:microsoft.com/office/officeart/2005/8/layout/process3"/>
    <dgm:cxn modelId="{25480E3F-250A-4346-94C4-7BA47625A12E}" type="presParOf" srcId="{6027C72D-0331-4798-83DA-B55015D76FEE}" destId="{17F6C6AB-FFB8-4093-A65E-843DB0AA9A9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1E1D9D-804A-4C7C-90D0-A2B2C65AAF7F}">
      <dsp:nvSpPr>
        <dsp:cNvPr id="0" name=""/>
        <dsp:cNvSpPr/>
      </dsp:nvSpPr>
      <dsp:spPr>
        <a:xfrm rot="5400000">
          <a:off x="-286933" y="290520"/>
          <a:ext cx="1912892" cy="133902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m-KH" sz="1800" kern="1200" dirty="0">
              <a:latin typeface="Khmer OS System" panose="02000500000000020004" pitchFamily="2" charset="0"/>
              <a:cs typeface="Khmer OS System" panose="02000500000000020004" pitchFamily="2" charset="0"/>
            </a:rPr>
            <a:t>សមាជិក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m-KH" sz="1800" kern="1200" dirty="0">
              <a:latin typeface="Khmer OS System" panose="02000500000000020004" pitchFamily="2" charset="0"/>
              <a:cs typeface="Khmer OS System" panose="02000500000000020004" pitchFamily="2" charset="0"/>
            </a:rPr>
            <a:t>ប.ស.ស.</a:t>
          </a:r>
          <a:endParaRPr lang="en-US" sz="1800" kern="1200" dirty="0">
            <a:latin typeface="Khmer OS System" panose="02000500000000020004" pitchFamily="2" charset="0"/>
            <a:cs typeface="Khmer OS System" panose="02000500000000020004" pitchFamily="2" charset="0"/>
          </a:endParaRPr>
        </a:p>
      </dsp:txBody>
      <dsp:txXfrm rot="-5400000">
        <a:off x="1" y="673100"/>
        <a:ext cx="1339025" cy="573867"/>
      </dsp:txXfrm>
    </dsp:sp>
    <dsp:sp modelId="{D94F4802-7C18-491F-8AEA-A4DC48CBCDA7}">
      <dsp:nvSpPr>
        <dsp:cNvPr id="0" name=""/>
        <dsp:cNvSpPr/>
      </dsp:nvSpPr>
      <dsp:spPr>
        <a:xfrm rot="5400000">
          <a:off x="5854908" y="-4512297"/>
          <a:ext cx="1244034" cy="1027580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m-KH" sz="2000" kern="1200" dirty="0">
              <a:latin typeface="Khmer OS System" panose="02000500000000020004" pitchFamily="2" charset="0"/>
              <a:cs typeface="Khmer OS System" panose="02000500000000020004" pitchFamily="2" charset="0"/>
            </a:rPr>
            <a:t>ដាក់នៅប.ស.ស.ដែលជិតជាងគេ</a:t>
          </a:r>
          <a:endParaRPr lang="en-US" sz="2000" kern="1200" dirty="0">
            <a:latin typeface="Khmer OS System" panose="02000500000000020004" pitchFamily="2" charset="0"/>
            <a:cs typeface="Khmer OS System" panose="02000500000000020004" pitchFamily="2" charset="0"/>
          </a:endParaRPr>
        </a:p>
      </dsp:txBody>
      <dsp:txXfrm rot="-5400000">
        <a:off x="1339026" y="64314"/>
        <a:ext cx="10215071" cy="1122576"/>
      </dsp:txXfrm>
    </dsp:sp>
    <dsp:sp modelId="{D80E4837-109A-49D9-AFF7-DD0DB9869613}">
      <dsp:nvSpPr>
        <dsp:cNvPr id="0" name=""/>
        <dsp:cNvSpPr/>
      </dsp:nvSpPr>
      <dsp:spPr>
        <a:xfrm rot="5400000">
          <a:off x="-286933" y="2012397"/>
          <a:ext cx="1912892" cy="133902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m-KH" sz="1800" kern="1200" dirty="0">
              <a:latin typeface="Khmer OS System" panose="02000500000000020004" pitchFamily="2" charset="0"/>
              <a:cs typeface="Khmer OS System" panose="02000500000000020004" pitchFamily="2" charset="0"/>
            </a:rPr>
            <a:t>ទាមទារជាសាច់ប្រាក់</a:t>
          </a:r>
          <a:endParaRPr lang="en-US" sz="1800" kern="1200" dirty="0">
            <a:latin typeface="Khmer OS System" panose="02000500000000020004" pitchFamily="2" charset="0"/>
            <a:cs typeface="Khmer OS System" panose="02000500000000020004" pitchFamily="2" charset="0"/>
          </a:endParaRPr>
        </a:p>
      </dsp:txBody>
      <dsp:txXfrm rot="-5400000">
        <a:off x="1" y="2394977"/>
        <a:ext cx="1339025" cy="573867"/>
      </dsp:txXfrm>
    </dsp:sp>
    <dsp:sp modelId="{C9580298-6936-434A-ADE8-70EB13375736}">
      <dsp:nvSpPr>
        <dsp:cNvPr id="0" name=""/>
        <dsp:cNvSpPr/>
      </dsp:nvSpPr>
      <dsp:spPr>
        <a:xfrm rot="5400000">
          <a:off x="5855235" y="-2790746"/>
          <a:ext cx="1243380" cy="1027580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m-KH" sz="2000" kern="1200" dirty="0">
              <a:latin typeface="Khmer OS System" panose="02000500000000020004" pitchFamily="2" charset="0"/>
              <a:cs typeface="Khmer OS System" panose="02000500000000020004" pitchFamily="2" charset="0"/>
            </a:rPr>
            <a:t>សង្គ្រោះបន្ទាន់</a:t>
          </a:r>
          <a:endParaRPr lang="en-US" sz="2000" kern="1200" dirty="0">
            <a:latin typeface="Khmer OS System" panose="02000500000000020004" pitchFamily="2" charset="0"/>
            <a:cs typeface="Khmer OS System" panose="02000500000000020004" pitchFamily="2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m-KH" sz="2000" kern="1200" dirty="0">
              <a:latin typeface="Khmer OS System" panose="02000500000000020004" pitchFamily="2" charset="0"/>
              <a:cs typeface="Khmer OS System" panose="02000500000000020004" pitchFamily="2" charset="0"/>
            </a:rPr>
            <a:t>ប្រាក់បំណាច់មាតុភាព</a:t>
          </a:r>
          <a:endParaRPr lang="en-US" sz="2000" kern="1200" dirty="0">
            <a:latin typeface="Khmer OS System" panose="02000500000000020004" pitchFamily="2" charset="0"/>
            <a:cs typeface="Khmer OS System" panose="02000500000000020004" pitchFamily="2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m-KH" sz="2000" kern="1200" spc="-100" baseline="0" dirty="0">
              <a:latin typeface="Khmer OS System" panose="02000500000000020004" pitchFamily="2" charset="0"/>
              <a:cs typeface="Khmer OS System" panose="02000500000000020004" pitchFamily="2" charset="0"/>
            </a:rPr>
            <a:t>ប្រាក់បំណាច់ឈប់សម្រាកពេលមានជំងឺឬគ្រោះថ្នាក់(សហព័ទ្ធនិងកូនក្នុងបន្ទុក មិនទាន់អនុវត្ត)</a:t>
          </a:r>
          <a:endParaRPr lang="en-US" sz="2000" kern="1200" spc="-100" baseline="0" dirty="0">
            <a:latin typeface="Khmer OS System" panose="02000500000000020004" pitchFamily="2" charset="0"/>
            <a:cs typeface="Khmer OS System" panose="02000500000000020004" pitchFamily="2" charset="0"/>
          </a:endParaRPr>
        </a:p>
      </dsp:txBody>
      <dsp:txXfrm rot="-5400000">
        <a:off x="1339026" y="1786160"/>
        <a:ext cx="10215103" cy="1121986"/>
      </dsp:txXfrm>
    </dsp:sp>
    <dsp:sp modelId="{88F59044-0B5B-4D53-8882-DF454CF651B4}">
      <dsp:nvSpPr>
        <dsp:cNvPr id="0" name=""/>
        <dsp:cNvSpPr/>
      </dsp:nvSpPr>
      <dsp:spPr>
        <a:xfrm rot="5400000">
          <a:off x="-286933" y="3734933"/>
          <a:ext cx="1912892" cy="133902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m-KH" sz="1800" kern="1200" dirty="0">
              <a:latin typeface="Khmer OS System" panose="02000500000000020004" pitchFamily="2" charset="0"/>
              <a:cs typeface="Khmer OS System" panose="02000500000000020004" pitchFamily="2" charset="0"/>
            </a:rPr>
            <a:t>ប.ស.ស.</a:t>
          </a:r>
          <a:endParaRPr lang="en-US" sz="1800" kern="1200" dirty="0">
            <a:latin typeface="Khmer OS System" panose="02000500000000020004" pitchFamily="2" charset="0"/>
            <a:cs typeface="Khmer OS System" panose="02000500000000020004" pitchFamily="2" charset="0"/>
          </a:endParaRPr>
        </a:p>
      </dsp:txBody>
      <dsp:txXfrm rot="-5400000">
        <a:off x="1" y="4117513"/>
        <a:ext cx="1339025" cy="573867"/>
      </dsp:txXfrm>
    </dsp:sp>
    <dsp:sp modelId="{5764EB92-2E81-4000-95D4-F1203607B399}">
      <dsp:nvSpPr>
        <dsp:cNvPr id="0" name=""/>
        <dsp:cNvSpPr/>
      </dsp:nvSpPr>
      <dsp:spPr>
        <a:xfrm rot="5400000">
          <a:off x="5854576" y="-1068210"/>
          <a:ext cx="1244698" cy="1027580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m-KH" sz="2000" kern="1200" dirty="0">
              <a:latin typeface="Khmer OS System" panose="02000500000000020004" pitchFamily="2" charset="0"/>
              <a:cs typeface="Khmer OS System" panose="02000500000000020004" pitchFamily="2" charset="0"/>
            </a:rPr>
            <a:t>មានរយៈពេល១ឆ្នាំគិតចាប់ពីថ្ងៃមានបញ្ហាសុខភាពឬសម្រាលកូន</a:t>
          </a:r>
          <a:endParaRPr lang="en-US" sz="2000" kern="1200" dirty="0">
            <a:latin typeface="Khmer OS System" panose="02000500000000020004" pitchFamily="2" charset="0"/>
            <a:cs typeface="Khmer OS System" panose="02000500000000020004" pitchFamily="2" charset="0"/>
          </a:endParaRPr>
        </a:p>
      </dsp:txBody>
      <dsp:txXfrm rot="-5400000">
        <a:off x="1339026" y="3508101"/>
        <a:ext cx="10215039" cy="11231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33FCD2-E2A0-4B43-BD57-253D288BE1D8}">
      <dsp:nvSpPr>
        <dsp:cNvPr id="0" name=""/>
        <dsp:cNvSpPr/>
      </dsp:nvSpPr>
      <dsp:spPr>
        <a:xfrm>
          <a:off x="5866" y="294935"/>
          <a:ext cx="2403567" cy="7914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m-KH" sz="1600" kern="1200" dirty="0">
              <a:latin typeface="Khmer OS Muol Light" panose="02000500000000020004" pitchFamily="2" charset="0"/>
              <a:cs typeface="Khmer OS Muol Light" panose="02000500000000020004" pitchFamily="2" charset="0"/>
            </a:rPr>
            <a:t>មុនសម្រាល</a:t>
          </a:r>
          <a:endParaRPr lang="en-US" sz="3100" kern="1200" dirty="0">
            <a:latin typeface="Khmer OS Muol Light" panose="02000500000000020004" pitchFamily="2" charset="0"/>
            <a:cs typeface="Khmer OS Muol Light" panose="02000500000000020004" pitchFamily="2" charset="0"/>
          </a:endParaRPr>
        </a:p>
      </dsp:txBody>
      <dsp:txXfrm>
        <a:off x="5866" y="294935"/>
        <a:ext cx="2403567" cy="527609"/>
      </dsp:txXfrm>
    </dsp:sp>
    <dsp:sp modelId="{D3FF1DBA-C666-4602-AB87-4E7BFADA7893}">
      <dsp:nvSpPr>
        <dsp:cNvPr id="0" name=""/>
        <dsp:cNvSpPr/>
      </dsp:nvSpPr>
      <dsp:spPr>
        <a:xfrm>
          <a:off x="240104" y="859084"/>
          <a:ext cx="3129084" cy="42192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m-KH" sz="1600" kern="1200" dirty="0">
              <a:latin typeface="Khmer OS System" panose="02000500000000020004" pitchFamily="2" charset="0"/>
              <a:cs typeface="Khmer OS System" panose="02000500000000020004" pitchFamily="2" charset="0"/>
            </a:rPr>
            <a:t>គភ៌តិចជាង១២សប្តាហ៍</a:t>
          </a:r>
          <a:endParaRPr lang="en-US" sz="1800" kern="1200" dirty="0">
            <a:latin typeface="Khmer OS System" panose="02000500000000020004" pitchFamily="2" charset="0"/>
            <a:cs typeface="Khmer OS System" panose="02000500000000020004" pitchFamily="2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m-KH" sz="1600" kern="1200" dirty="0">
              <a:latin typeface="Khmer OS System" panose="02000500000000020004" pitchFamily="2" charset="0"/>
              <a:cs typeface="Khmer OS System" panose="02000500000000020004" pitchFamily="2" charset="0"/>
            </a:rPr>
            <a:t>គភ៌អាយុ២០ទៅ២៤សប្តាហ៍</a:t>
          </a:r>
          <a:endParaRPr lang="en-US" sz="1600" kern="1200" dirty="0">
            <a:latin typeface="Khmer OS System" panose="02000500000000020004" pitchFamily="2" charset="0"/>
            <a:cs typeface="Khmer OS System" panose="02000500000000020004" pitchFamily="2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m-KH" sz="1600" kern="1200" dirty="0">
              <a:latin typeface="Khmer OS System" panose="02000500000000020004" pitchFamily="2" charset="0"/>
              <a:cs typeface="Khmer OS System" panose="02000500000000020004" pitchFamily="2" charset="0"/>
            </a:rPr>
            <a:t>គភ៌អាយុ៣០ទៅ៣២សប្តាហ៍</a:t>
          </a:r>
          <a:endParaRPr lang="en-US" sz="1600" kern="1200" dirty="0">
            <a:latin typeface="Khmer OS System" panose="02000500000000020004" pitchFamily="2" charset="0"/>
            <a:cs typeface="Khmer OS System" panose="02000500000000020004" pitchFamily="2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m-KH" sz="1600" kern="1200" dirty="0">
              <a:latin typeface="Khmer OS System" panose="02000500000000020004" pitchFamily="2" charset="0"/>
              <a:cs typeface="Khmer OS System" panose="02000500000000020004" pitchFamily="2" charset="0"/>
            </a:rPr>
            <a:t>គភ៌អាយុ៣៦ទៅ៣៨សប្តាហ៍</a:t>
          </a:r>
          <a:endParaRPr lang="en-US" sz="1600" kern="1200" dirty="0">
            <a:latin typeface="Khmer OS System" panose="02000500000000020004" pitchFamily="2" charset="0"/>
            <a:cs typeface="Khmer OS System" panose="02000500000000020004" pitchFamily="2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m-KH" sz="1600" kern="1200" dirty="0">
              <a:latin typeface="Khmer OS Muol Light" panose="02000500000000020004" pitchFamily="2" charset="0"/>
              <a:cs typeface="Khmer OS Muol Light" panose="02000500000000020004" pitchFamily="2" charset="0"/>
            </a:rPr>
            <a:t>ផ្តល់ជូន៤ដងសរុបទឹកប្រាក់៣២០,០០០រៀល</a:t>
          </a:r>
          <a:endParaRPr lang="en-US" sz="1600" kern="1200" dirty="0">
            <a:latin typeface="Khmer OS Muol Light" panose="02000500000000020004" pitchFamily="2" charset="0"/>
            <a:cs typeface="Khmer OS Muol Light" panose="02000500000000020004" pitchFamily="2" charset="0"/>
          </a:endParaRPr>
        </a:p>
      </dsp:txBody>
      <dsp:txXfrm>
        <a:off x="331752" y="950732"/>
        <a:ext cx="2945788" cy="4035994"/>
      </dsp:txXfrm>
    </dsp:sp>
    <dsp:sp modelId="{2D0AE8F6-425E-469E-9121-7F8D6D371528}">
      <dsp:nvSpPr>
        <dsp:cNvPr id="0" name=""/>
        <dsp:cNvSpPr/>
      </dsp:nvSpPr>
      <dsp:spPr>
        <a:xfrm rot="85672">
          <a:off x="2864346" y="312853"/>
          <a:ext cx="965030" cy="59841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" kern="1200"/>
        </a:p>
      </dsp:txBody>
      <dsp:txXfrm>
        <a:off x="2864374" y="430300"/>
        <a:ext cx="785505" cy="359050"/>
      </dsp:txXfrm>
    </dsp:sp>
    <dsp:sp modelId="{0F218098-9E10-4412-936A-03E4A847702C}">
      <dsp:nvSpPr>
        <dsp:cNvPr id="0" name=""/>
        <dsp:cNvSpPr/>
      </dsp:nvSpPr>
      <dsp:spPr>
        <a:xfrm>
          <a:off x="4229681" y="400219"/>
          <a:ext cx="2403567" cy="7914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m-KH" sz="1600" kern="1200" dirty="0">
              <a:latin typeface="Khmer OS Muol Light" panose="02000500000000020004" pitchFamily="2" charset="0"/>
              <a:cs typeface="Khmer OS Muol Light" panose="02000500000000020004" pitchFamily="2" charset="0"/>
            </a:rPr>
            <a:t>ពេលសម្រាល</a:t>
          </a:r>
          <a:endParaRPr lang="en-US" sz="1200" kern="1200" dirty="0">
            <a:latin typeface="Khmer OS Muol Light" panose="02000500000000020004" pitchFamily="2" charset="0"/>
            <a:cs typeface="Khmer OS Muol Light" panose="02000500000000020004" pitchFamily="2" charset="0"/>
          </a:endParaRPr>
        </a:p>
      </dsp:txBody>
      <dsp:txXfrm>
        <a:off x="4229681" y="400219"/>
        <a:ext cx="2403567" cy="527609"/>
      </dsp:txXfrm>
    </dsp:sp>
    <dsp:sp modelId="{4CF2F415-6DA7-43D8-910C-AADF7EBCC2A4}">
      <dsp:nvSpPr>
        <dsp:cNvPr id="0" name=""/>
        <dsp:cNvSpPr/>
      </dsp:nvSpPr>
      <dsp:spPr>
        <a:xfrm>
          <a:off x="4106436" y="1013299"/>
          <a:ext cx="3339589" cy="39676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m-KH" sz="1400" kern="1200" dirty="0">
              <a:latin typeface="Khmer OS System" panose="02000500000000020004" pitchFamily="2" charset="0"/>
              <a:cs typeface="Khmer OS System" panose="02000500000000020004" pitchFamily="2" charset="0"/>
            </a:rPr>
            <a:t>តាមភាពជាក់ស្តែង</a:t>
          </a:r>
          <a:endParaRPr lang="en-US" sz="16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m-KH" sz="1400" kern="1200" dirty="0">
              <a:latin typeface="Khmer OS System" panose="02000500000000020004" pitchFamily="2" charset="0"/>
              <a:cs typeface="Khmer OS System" panose="02000500000000020004" pitchFamily="2" charset="0"/>
            </a:rPr>
            <a:t>ពេលសម្រាលកូន ទទួលបានប្រាក់ឧបត្ថម្ភ កូនចំនួន ១នាក់ ទទួលបានថវិកា ៨០ម៉ឺនរៀល</a:t>
          </a:r>
          <a:endParaRPr lang="en-US" sz="1400" kern="1200" dirty="0">
            <a:latin typeface="Khmer OS System" panose="02000500000000020004" pitchFamily="2" charset="0"/>
            <a:cs typeface="Khmer OS System" panose="02000500000000020004" pitchFamily="2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m-KH" sz="1400" kern="1200" dirty="0">
              <a:latin typeface="Khmer OS System" panose="02000500000000020004" pitchFamily="2" charset="0"/>
              <a:cs typeface="Khmer OS System" panose="02000500000000020004" pitchFamily="2" charset="0"/>
            </a:rPr>
            <a:t>កូនភ្លោះ ២នាក់ ទទួលបានថវិកា ១</a:t>
          </a:r>
          <a:r>
            <a:rPr lang="en-US" sz="1400" kern="1200" dirty="0">
              <a:latin typeface="Khmer OS System" panose="02000500000000020004" pitchFamily="2" charset="0"/>
              <a:cs typeface="Khmer OS System" panose="02000500000000020004" pitchFamily="2" charset="0"/>
            </a:rPr>
            <a:t>,</a:t>
          </a:r>
          <a:r>
            <a:rPr lang="km-KH" sz="1400" kern="1200" dirty="0">
              <a:latin typeface="Khmer OS System" panose="02000500000000020004" pitchFamily="2" charset="0"/>
              <a:cs typeface="Khmer OS System" panose="02000500000000020004" pitchFamily="2" charset="0"/>
            </a:rPr>
            <a:t>៦លានរៀល</a:t>
          </a:r>
          <a:endParaRPr lang="en-US" sz="1400" kern="1200" dirty="0">
            <a:latin typeface="Khmer OS System" panose="02000500000000020004" pitchFamily="2" charset="0"/>
            <a:cs typeface="Khmer OS System" panose="02000500000000020004" pitchFamily="2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m-KH" sz="1400" kern="1200" dirty="0">
              <a:latin typeface="Khmer OS System" panose="02000500000000020004" pitchFamily="2" charset="0"/>
              <a:cs typeface="Khmer OS System" panose="02000500000000020004" pitchFamily="2" charset="0"/>
            </a:rPr>
            <a:t>កូនភ្លោះ ៣នាក់ ទទួលបានថវិកា ២</a:t>
          </a:r>
          <a:r>
            <a:rPr lang="en-US" sz="1400" kern="1200" dirty="0">
              <a:latin typeface="Khmer OS System" panose="02000500000000020004" pitchFamily="2" charset="0"/>
              <a:cs typeface="Khmer OS System" panose="02000500000000020004" pitchFamily="2" charset="0"/>
            </a:rPr>
            <a:t>,</a:t>
          </a:r>
          <a:r>
            <a:rPr lang="km-KH" sz="1400" kern="1200" dirty="0">
              <a:latin typeface="Khmer OS System" panose="02000500000000020004" pitchFamily="2" charset="0"/>
              <a:cs typeface="Khmer OS System" panose="02000500000000020004" pitchFamily="2" charset="0"/>
            </a:rPr>
            <a:t>៤លានរៀល។</a:t>
          </a:r>
          <a:endParaRPr lang="en-US" sz="1400" kern="1200" dirty="0">
            <a:latin typeface="Khmer OS System" panose="02000500000000020004" pitchFamily="2" charset="0"/>
            <a:cs typeface="Khmer OS System" panose="02000500000000020004" pitchFamily="2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m-KH" sz="1400" kern="1200" dirty="0">
              <a:latin typeface="Khmer OS System" panose="02000500000000020004" pitchFamily="2" charset="0"/>
              <a:cs typeface="Khmer OS System" panose="02000500000000020004" pitchFamily="2" charset="0"/>
            </a:rPr>
            <a:t>ទទួលពីស្ថាប័នអង្គភាពសាមី</a:t>
          </a:r>
          <a:endParaRPr lang="en-US" sz="1400" kern="1200" dirty="0">
            <a:latin typeface="Khmer OS System" panose="02000500000000020004" pitchFamily="2" charset="0"/>
            <a:cs typeface="Khmer OS System" panose="02000500000000020004" pitchFamily="2" charset="0"/>
          </a:endParaRPr>
        </a:p>
      </dsp:txBody>
      <dsp:txXfrm>
        <a:off x="4204249" y="1111112"/>
        <a:ext cx="3143963" cy="3772012"/>
      </dsp:txXfrm>
    </dsp:sp>
    <dsp:sp modelId="{8CAF972F-C9AD-4BF8-BB6C-E4B49D5D69BE}">
      <dsp:nvSpPr>
        <dsp:cNvPr id="0" name=""/>
        <dsp:cNvSpPr/>
      </dsp:nvSpPr>
      <dsp:spPr>
        <a:xfrm rot="21516410">
          <a:off x="7114473" y="311470"/>
          <a:ext cx="1020816" cy="59841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" kern="1200"/>
        </a:p>
      </dsp:txBody>
      <dsp:txXfrm>
        <a:off x="7114500" y="433336"/>
        <a:ext cx="841291" cy="359050"/>
      </dsp:txXfrm>
    </dsp:sp>
    <dsp:sp modelId="{8EE5FB70-A2D5-47B2-8599-9CD4861BF06D}">
      <dsp:nvSpPr>
        <dsp:cNvPr id="0" name=""/>
        <dsp:cNvSpPr/>
      </dsp:nvSpPr>
      <dsp:spPr>
        <a:xfrm>
          <a:off x="8558748" y="294935"/>
          <a:ext cx="2403567" cy="7914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m-KH" sz="1600" kern="1200" dirty="0">
              <a:latin typeface="Khmer OS Muol Light" panose="02000500000000020004" pitchFamily="2" charset="0"/>
              <a:cs typeface="Khmer OS Muol Light" panose="02000500000000020004" pitchFamily="2" charset="0"/>
            </a:rPr>
            <a:t>ក្រោយសម្រាល</a:t>
          </a:r>
          <a:endParaRPr lang="en-US" sz="1200" kern="1200" dirty="0">
            <a:latin typeface="Khmer OS Muol Light" panose="02000500000000020004" pitchFamily="2" charset="0"/>
            <a:cs typeface="Khmer OS Muol Light" panose="02000500000000020004" pitchFamily="2" charset="0"/>
          </a:endParaRPr>
        </a:p>
      </dsp:txBody>
      <dsp:txXfrm>
        <a:off x="8558748" y="294935"/>
        <a:ext cx="2403567" cy="527609"/>
      </dsp:txXfrm>
    </dsp:sp>
    <dsp:sp modelId="{17F6C6AB-FFB8-4093-A65E-843DB0AA9A9B}">
      <dsp:nvSpPr>
        <dsp:cNvPr id="0" name=""/>
        <dsp:cNvSpPr/>
      </dsp:nvSpPr>
      <dsp:spPr>
        <a:xfrm>
          <a:off x="9051045" y="822544"/>
          <a:ext cx="2403567" cy="42192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m-KH" sz="1400" kern="1200" dirty="0">
              <a:latin typeface="Khmer OS System" panose="02000500000000020004" pitchFamily="2" charset="0"/>
              <a:cs typeface="Khmer OS System" panose="02000500000000020004" pitchFamily="2" charset="0"/>
            </a:rPr>
            <a:t>ថ្ងៃទី៧ក្រោយសម្រាល</a:t>
          </a:r>
          <a:endParaRPr lang="en-US" sz="1400" kern="1200" dirty="0">
            <a:latin typeface="Khmer OS System" panose="02000500000000020004" pitchFamily="2" charset="0"/>
            <a:cs typeface="Khmer OS System" panose="02000500000000020004" pitchFamily="2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m-KH" sz="1400" kern="1200" dirty="0">
              <a:latin typeface="Khmer OS System" panose="02000500000000020004" pitchFamily="2" charset="0"/>
              <a:cs typeface="Khmer OS System" panose="02000500000000020004" pitchFamily="2" charset="0"/>
            </a:rPr>
            <a:t>ថ្ងៃទី១៤ក្រោយសម្រាល</a:t>
          </a:r>
          <a:endParaRPr lang="en-US" sz="1400" kern="1200" dirty="0">
            <a:latin typeface="Khmer OS System" panose="02000500000000020004" pitchFamily="2" charset="0"/>
            <a:cs typeface="Khmer OS System" panose="02000500000000020004" pitchFamily="2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m-KH" sz="1400" kern="1200" dirty="0">
              <a:latin typeface="Khmer OS System" panose="02000500000000020004" pitchFamily="2" charset="0"/>
              <a:cs typeface="Khmer OS System" panose="02000500000000020004" pitchFamily="2" charset="0"/>
            </a:rPr>
            <a:t>កូនមានអាយុ១ខែកន្លះ</a:t>
          </a:r>
          <a:endParaRPr lang="en-US" sz="1400" kern="1200" dirty="0">
            <a:latin typeface="Khmer OS System" panose="02000500000000020004" pitchFamily="2" charset="0"/>
            <a:cs typeface="Khmer OS System" panose="02000500000000020004" pitchFamily="2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m-KH" sz="1400" kern="1200" dirty="0">
              <a:latin typeface="Khmer OS System" panose="02000500000000020004" pitchFamily="2" charset="0"/>
              <a:cs typeface="Khmer OS System" panose="02000500000000020004" pitchFamily="2" charset="0"/>
            </a:rPr>
            <a:t>កូនមានអាយុ២ខែកន្លះ</a:t>
          </a:r>
          <a:endParaRPr lang="en-US" sz="1400" kern="1200" dirty="0">
            <a:latin typeface="Khmer OS System" panose="02000500000000020004" pitchFamily="2" charset="0"/>
            <a:cs typeface="Khmer OS System" panose="02000500000000020004" pitchFamily="2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m-KH" sz="1400" kern="1200" dirty="0">
              <a:latin typeface="Khmer OS System" panose="02000500000000020004" pitchFamily="2" charset="0"/>
              <a:cs typeface="Khmer OS System" panose="02000500000000020004" pitchFamily="2" charset="0"/>
            </a:rPr>
            <a:t>កូនមានអាយុ៣ខែកន្លះ</a:t>
          </a:r>
          <a:endParaRPr lang="en-US" sz="1400" kern="1200" dirty="0">
            <a:latin typeface="Khmer OS System" panose="02000500000000020004" pitchFamily="2" charset="0"/>
            <a:cs typeface="Khmer OS System" panose="02000500000000020004" pitchFamily="2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m-KH" sz="1400" kern="1200" dirty="0">
              <a:latin typeface="Khmer OS System" panose="02000500000000020004" pitchFamily="2" charset="0"/>
              <a:cs typeface="Khmer OS System" panose="02000500000000020004" pitchFamily="2" charset="0"/>
            </a:rPr>
            <a:t>កូនមានអាយុ៦ខែ</a:t>
          </a:r>
          <a:endParaRPr lang="en-US" sz="1400" kern="1200" dirty="0">
            <a:latin typeface="Khmer OS System" panose="02000500000000020004" pitchFamily="2" charset="0"/>
            <a:cs typeface="Khmer OS System" panose="02000500000000020004" pitchFamily="2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m-KH" sz="1400" kern="1200" dirty="0">
              <a:latin typeface="Khmer OS System" panose="02000500000000020004" pitchFamily="2" charset="0"/>
              <a:cs typeface="Khmer OS System" panose="02000500000000020004" pitchFamily="2" charset="0"/>
            </a:rPr>
            <a:t>កូនមានអាយុ៩ខែ</a:t>
          </a:r>
          <a:endParaRPr lang="en-US" sz="1400" kern="1200" dirty="0">
            <a:latin typeface="Khmer OS System" panose="02000500000000020004" pitchFamily="2" charset="0"/>
            <a:cs typeface="Khmer OS System" panose="02000500000000020004" pitchFamily="2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m-KH" sz="1400" kern="1200" dirty="0">
              <a:latin typeface="Khmer OS System" panose="02000500000000020004" pitchFamily="2" charset="0"/>
              <a:cs typeface="Khmer OS System" panose="02000500000000020004" pitchFamily="2" charset="0"/>
            </a:rPr>
            <a:t>កូនមានអាយុ១២ខែ</a:t>
          </a:r>
          <a:endParaRPr lang="en-US" sz="1400" kern="1200" dirty="0">
            <a:latin typeface="Khmer OS System" panose="02000500000000020004" pitchFamily="2" charset="0"/>
            <a:cs typeface="Khmer OS System" panose="02000500000000020004" pitchFamily="2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m-KH" sz="1400" kern="1200" dirty="0">
              <a:latin typeface="Khmer OS System" panose="02000500000000020004" pitchFamily="2" charset="0"/>
              <a:cs typeface="Khmer OS System" panose="02000500000000020004" pitchFamily="2" charset="0"/>
            </a:rPr>
            <a:t>កូនមានអាយុ១៨ខែ</a:t>
          </a:r>
          <a:endParaRPr lang="en-US" sz="1400" kern="1200" dirty="0">
            <a:latin typeface="Khmer OS System" panose="02000500000000020004" pitchFamily="2" charset="0"/>
            <a:cs typeface="Khmer OS System" panose="02000500000000020004" pitchFamily="2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m-KH" sz="1400" kern="1200" dirty="0">
              <a:latin typeface="Khmer OS System" panose="02000500000000020004" pitchFamily="2" charset="0"/>
              <a:cs typeface="Khmer OS System" panose="02000500000000020004" pitchFamily="2" charset="0"/>
            </a:rPr>
            <a:t>កូនមានអាយុ២៤ខែ</a:t>
          </a:r>
          <a:endParaRPr lang="en-US" sz="1400" kern="1200" dirty="0">
            <a:latin typeface="Khmer OS System" panose="02000500000000020004" pitchFamily="2" charset="0"/>
            <a:cs typeface="Khmer OS System" panose="02000500000000020004" pitchFamily="2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m-KH" sz="1200" kern="1200" dirty="0">
              <a:latin typeface="Khmer OS Muol Light" panose="02000500000000020004" pitchFamily="2" charset="0"/>
              <a:cs typeface="Khmer OS Muol Light" panose="02000500000000020004" pitchFamily="2" charset="0"/>
            </a:rPr>
            <a:t>ផ្តល់ជូន១០ដងសរុបទឹកប្រាក់៨០០,០០០រៀល</a:t>
          </a:r>
          <a:endParaRPr lang="en-US" sz="1200" kern="1200" dirty="0">
            <a:latin typeface="Khmer OS System" panose="02000500000000020004" pitchFamily="2" charset="0"/>
            <a:cs typeface="Khmer OS System" panose="02000500000000020004" pitchFamily="2" charset="0"/>
          </a:endParaRPr>
        </a:p>
      </dsp:txBody>
      <dsp:txXfrm>
        <a:off x="9121443" y="892942"/>
        <a:ext cx="2262771" cy="40784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EA90B7-EE14-421B-8C29-6A0AB76D6ACC}" type="datetimeFigureOut">
              <a:rPr lang="en-US" smtClean="0"/>
              <a:t>2/10/2024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D5C36D-33E7-4AF3-8211-76EAAD2FF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699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87049-CE30-44E5-9228-3E5D016153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DC13E6-B4BF-4381-825C-7DC8F3B7A3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6DCD1E-EC29-4ABC-9F21-8A247C355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ACD77-12C5-43FC-93C0-FBFEA051B6DE}" type="datetimeFigureOut">
              <a:rPr lang="en-US" smtClean="0"/>
              <a:t>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AE18A-6E4E-4C3A-B777-1A85BDD72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68ED2-532F-4173-BB14-B7C7E0434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DB2B-D34C-474D-9DD3-F9ADF6A9F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37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5F02A-ED61-4687-BDBD-1B6E9C0B5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2A49B1-2A77-452F-BB8E-54A872233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A84D72-9DAF-4F29-A639-C73D02A63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ACD77-12C5-43FC-93C0-FBFEA051B6DE}" type="datetimeFigureOut">
              <a:rPr lang="en-US" smtClean="0"/>
              <a:t>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499395-2F74-4BAB-952F-D9356A94B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A5B10-746E-40C8-916B-F1F311173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DB2B-D34C-474D-9DD3-F9ADF6A9F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465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55EB4-9484-4509-8F1E-09A9587DA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32381A-6052-45B4-A45B-76575CFF21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CC6348-DF39-4389-91AB-96E28F438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ACD77-12C5-43FC-93C0-FBFEA051B6DE}" type="datetimeFigureOut">
              <a:rPr lang="en-US" smtClean="0"/>
              <a:t>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4034C-9C42-4932-87ED-2EED14459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AF96B-28B4-4B89-BF19-2A7DF2808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DB2B-D34C-474D-9DD3-F9ADF6A9F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367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17382-95B7-4355-850C-C457877EF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04AFEF-0C9C-4184-BF4E-CD3842C88E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DC4842-33CA-46BC-AD1A-9E987314E9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44B072-1D7F-4D32-9B52-9BC6F2F33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ACD77-12C5-43FC-93C0-FBFEA051B6DE}" type="datetimeFigureOut">
              <a:rPr lang="en-US" smtClean="0"/>
              <a:t>2/10/2024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BE2ED7-81EF-4C4C-B78B-68B1E023E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0A1EE0-3CF6-444C-8DB0-7179212F2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DB2B-D34C-474D-9DD3-F9ADF6A9F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79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9C86D-D226-4518-BB6C-CB037FE24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8534A7-68A5-447B-9173-19BA15BBA7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D39B95-D6E0-4142-B280-7BFC5D5A92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ED1C4F-A0DE-44A8-88D5-F2F68BE746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919238-1F33-4F5C-AABF-0E004A21F9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4F4B0A-CE0E-4AD1-AE52-C9116C7DF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ACD77-12C5-43FC-93C0-FBFEA051B6DE}" type="datetimeFigureOut">
              <a:rPr lang="en-US" smtClean="0"/>
              <a:t>2/10/2024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6C9E15-2193-4198-A6EE-BA913095D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FD67B0-5E30-4455-B1F6-F33A5502C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DB2B-D34C-474D-9DD3-F9ADF6A9F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689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8845F-9E5C-4B78-A007-473E23535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5BB798-4C38-4E45-AFB3-A702A5963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ACD77-12C5-43FC-93C0-FBFEA051B6DE}" type="datetimeFigureOut">
              <a:rPr lang="en-US" smtClean="0"/>
              <a:t>2/10/2024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64568A-E842-4FFD-BC97-5AE0F6812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00E863-680D-4427-8D00-61A27C641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DB2B-D34C-474D-9DD3-F9ADF6A9F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20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66417D-4965-4407-B776-26A813B6B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ACD77-12C5-43FC-93C0-FBFEA051B6DE}" type="datetimeFigureOut">
              <a:rPr lang="en-US" smtClean="0"/>
              <a:t>2/10/2024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F55404-9E9D-4435-9FF9-6AC9AB27E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CED7DC-48FA-41C5-A796-1ECDE841C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DB2B-D34C-474D-9DD3-F9ADF6A9F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392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8E21E-FA3F-41EE-B2CE-12B86E761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1AA84-EE26-4685-8526-D54D42AC63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7B3C33-9558-49FF-801A-A6CD25DAB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1F7250-F661-474F-8485-9833CAD02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ACD77-12C5-43FC-93C0-FBFEA051B6DE}" type="datetimeFigureOut">
              <a:rPr lang="en-US" smtClean="0"/>
              <a:t>2/10/2024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C36EF8-DE12-4C90-922B-D8232FAFF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796FE4-1E3D-4F36-8CF2-6AFE2CB97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DB2B-D34C-474D-9DD3-F9ADF6A9F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61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DAB77-3CBB-4CFF-9D02-34D1B728E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B111F9-FBB1-48B3-9B8B-6B7C5BA375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E9701C-25A3-47E4-AFF5-FD7E717CC3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B9F430-1F82-441B-A659-FB05AF04B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ACD77-12C5-43FC-93C0-FBFEA051B6DE}" type="datetimeFigureOut">
              <a:rPr lang="en-US" smtClean="0"/>
              <a:t>2/10/2024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9F5AC1-CDC9-4771-A29D-E6B636308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3E1D7B-410D-4202-8658-0A87BB1C8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DB2B-D34C-474D-9DD3-F9ADF6A9F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29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01C9A-EAF5-4579-B2CD-570FF577C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C1AA85-9DC9-4ACB-8E9E-3F873B9BD4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4E0F8D-499F-46DB-898A-814750C3C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ACD77-12C5-43FC-93C0-FBFEA051B6DE}" type="datetimeFigureOut">
              <a:rPr lang="en-US" smtClean="0"/>
              <a:t>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D54515-98A5-412B-B64C-893F93CD0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0D297F-6CBD-446F-818B-02BA219A4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DB2B-D34C-474D-9DD3-F9ADF6A9F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429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557FD4-1006-4172-91F4-0A375E3F20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56E8C1-0528-420F-93EC-99DD5804CB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223F62-4BB3-40E0-A22F-DF28BCCCE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ACD77-12C5-43FC-93C0-FBFEA051B6DE}" type="datetimeFigureOut">
              <a:rPr lang="en-US" smtClean="0"/>
              <a:t>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7AE73D-FA49-4922-94AF-ECDEA3C75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3E8095-A29A-43A2-B59E-ED93265BF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DB2B-D34C-474D-9DD3-F9ADF6A9F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2886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4473829"/>
            <a:ext cx="9753600" cy="566424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m-KH" dirty="0"/>
              <a:t>បញ្ចូល​អត្ថបទនៅ​ទីនេះ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9CB6A3-6408-4E9F-879A-3DB085CF18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6200000">
            <a:off x="93040" y="-93041"/>
            <a:ext cx="781538" cy="9676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83BC04-9908-4ED7-A8B9-CFAFB92CFA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-2" y="6143264"/>
            <a:ext cx="1042051" cy="725714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42F067F-5391-493C-B965-19FE85EDB742}"/>
              </a:ext>
            </a:extLst>
          </p:cNvPr>
          <p:cNvCxnSpPr>
            <a:cxnSpLocks/>
          </p:cNvCxnSpPr>
          <p:nvPr userDrawn="1"/>
        </p:nvCxnSpPr>
        <p:spPr>
          <a:xfrm>
            <a:off x="113123" y="701524"/>
            <a:ext cx="0" cy="5452534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82F4766E-C292-4193-9B21-41FE366315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149949" y="0"/>
            <a:ext cx="1042051" cy="7257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A85187-A01B-41C3-ABAE-1E3675AE3D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400000">
            <a:off x="11317422" y="5979886"/>
            <a:ext cx="781538" cy="96761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30709E8-AA8F-48B1-B542-8B806946E432}"/>
              </a:ext>
            </a:extLst>
          </p:cNvPr>
          <p:cNvCxnSpPr>
            <a:cxnSpLocks/>
          </p:cNvCxnSpPr>
          <p:nvPr userDrawn="1"/>
        </p:nvCxnSpPr>
        <p:spPr>
          <a:xfrm>
            <a:off x="12079211" y="701524"/>
            <a:ext cx="0" cy="5452534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7981815-81FB-4B03-9566-4C64F3A59028}"/>
              </a:ext>
            </a:extLst>
          </p:cNvPr>
          <p:cNvCxnSpPr/>
          <p:nvPr userDrawn="1"/>
        </p:nvCxnSpPr>
        <p:spPr>
          <a:xfrm>
            <a:off x="928915" y="82248"/>
            <a:ext cx="10334172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6111D0-BF17-47ED-80B1-2800397724CD}"/>
              </a:ext>
            </a:extLst>
          </p:cNvPr>
          <p:cNvCxnSpPr/>
          <p:nvPr userDrawn="1"/>
        </p:nvCxnSpPr>
        <p:spPr>
          <a:xfrm>
            <a:off x="928915" y="6758819"/>
            <a:ext cx="10334172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DECDD8BE-78C1-4458-BCA6-5FCDE86FBF9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40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49" y="2320462"/>
            <a:ext cx="11739835" cy="1973106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2531832"/>
            <a:ext cx="10363200" cy="1539317"/>
          </a:xfrm>
        </p:spPr>
        <p:txBody>
          <a:bodyPr anchor="ctr">
            <a:normAutofit/>
          </a:bodyPr>
          <a:lstStyle>
            <a:lvl1pPr algn="ctr">
              <a:lnSpc>
                <a:spcPct val="150000"/>
              </a:lnSpc>
              <a:defRPr sz="3800" b="1">
                <a:ln>
                  <a:solidFill>
                    <a:schemeClr val="bg1"/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m-KH" dirty="0"/>
              <a:t>ចំណងជើង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14FFB3AD-6343-45F7-9C60-F3D4AEDD74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6249" y="5326242"/>
            <a:ext cx="11739836" cy="1432578"/>
          </a:xfrm>
        </p:spPr>
        <p:txBody>
          <a:bodyPr anchor="b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km-KH" dirty="0"/>
              <a:t>បញ្ចូលអត្ថបទអ្នកនៅទីនេះ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50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1A0540-667B-40D3-A556-DA68384E0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703803-0374-429B-996D-6104FE2778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3E880-3F7A-40B5-9AE1-F76ABE56AF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ACD77-12C5-43FC-93C0-FBFEA051B6DE}" type="datetimeFigureOut">
              <a:rPr lang="en-US" smtClean="0"/>
              <a:t>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94FF5C-31AC-4F9F-B07C-7A410C5C46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2E9098-2F8F-4427-BF8E-5EEE7A57A7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1DB2B-D34C-474D-9DD3-F9ADF6A9F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235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ssf.gov.kh/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8A145B1E-B64C-40E2-8757-5E36B8722376}"/>
              </a:ext>
            </a:extLst>
          </p:cNvPr>
          <p:cNvSpPr txBox="1">
            <a:spLocks/>
          </p:cNvSpPr>
          <p:nvPr/>
        </p:nvSpPr>
        <p:spPr>
          <a:xfrm>
            <a:off x="1991906" y="517793"/>
            <a:ext cx="8264800" cy="13660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km-KH" sz="280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hmer OS Muol Light" panose="02000500000000020004" pitchFamily="2" charset="0"/>
                <a:cs typeface="Khmer OS Muol Light" panose="02000500000000020004" pitchFamily="2" charset="0"/>
              </a:rPr>
              <a:t>ក្រសួងការងារ និងបណ្តុះបណ្តាលវិជ្ជាជីវៈ</a:t>
            </a:r>
            <a:endParaRPr lang="en-US" sz="280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hmer OS Muol Light" panose="02000500000000020004" pitchFamily="2" charset="0"/>
              <a:cs typeface="Khmer OS Muol Light" panose="02000500000000020004" pitchFamily="2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MINISTRY OF LABOUR AND VOCATIONAL TRAINNING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5F1CBE-29C9-4AA5-919C-272570B0B5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65" y="184356"/>
            <a:ext cx="1666278" cy="166627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496E845-E8D3-409B-B53B-EA3211291A6B}"/>
              </a:ext>
            </a:extLst>
          </p:cNvPr>
          <p:cNvSpPr/>
          <p:nvPr/>
        </p:nvSpPr>
        <p:spPr>
          <a:xfrm>
            <a:off x="2593569" y="6032147"/>
            <a:ext cx="69716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m-KH" sz="2000" dirty="0">
                <a:solidFill>
                  <a:srgbClr val="0000CC"/>
                </a:solidFill>
                <a:latin typeface="Khmer OS Muol Light" panose="02000500000000020004" pitchFamily="2" charset="0"/>
                <a:cs typeface="Khmer OS Muol Light" panose="02000500000000020004" pitchFamily="2" charset="0"/>
              </a:rPr>
              <a:t>រៀបចំដោយ បេឡាជាតិសន្តិសុខសង្គម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AEC19A-9907-404D-BC63-C99EF92307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714" y="4690713"/>
            <a:ext cx="1408621" cy="1253927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2057C0C-72ED-431F-8327-9061369342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531832"/>
            <a:ext cx="10363200" cy="1530321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km-KH" sz="2000" b="0" dirty="0">
                <a:solidFill>
                  <a:schemeClr val="accent1">
                    <a:lumMod val="50000"/>
                  </a:schemeClr>
                </a:solidFill>
                <a:effectLst/>
                <a:latin typeface="Khmer OS Muol Light" panose="02000500000000020004" pitchFamily="2" charset="0"/>
                <a:cs typeface="Khmer OS Muol Light" panose="02000500000000020004" pitchFamily="2" charset="0"/>
              </a:rPr>
              <a:t>បទបង្ហាញ</a:t>
            </a:r>
            <a:br>
              <a:rPr lang="km-KH" sz="2000" b="0" dirty="0">
                <a:solidFill>
                  <a:schemeClr val="accent1">
                    <a:lumMod val="50000"/>
                  </a:schemeClr>
                </a:solidFill>
                <a:effectLst/>
                <a:latin typeface="Khmer OS Muol Light" panose="02000500000000020004" pitchFamily="2" charset="0"/>
                <a:cs typeface="Khmer OS Muol Light" panose="02000500000000020004" pitchFamily="2" charset="0"/>
              </a:rPr>
            </a:br>
            <a:r>
              <a:rPr lang="km-KH" sz="2000" b="0" dirty="0">
                <a:solidFill>
                  <a:schemeClr val="accent1">
                    <a:lumMod val="50000"/>
                  </a:schemeClr>
                </a:solidFill>
                <a:effectLst/>
                <a:latin typeface="Khmer OS Muol Light" panose="02000500000000020004" pitchFamily="2" charset="0"/>
                <a:cs typeface="Khmer OS Muol Light" panose="02000500000000020004" pitchFamily="2" charset="0"/>
              </a:rPr>
              <a:t>ស្តីពី</a:t>
            </a:r>
            <a:br>
              <a:rPr lang="km-KH" sz="2000" b="0" dirty="0">
                <a:solidFill>
                  <a:schemeClr val="accent1">
                    <a:lumMod val="50000"/>
                  </a:schemeClr>
                </a:solidFill>
                <a:effectLst/>
                <a:latin typeface="Khmer OS Muol Light" panose="02000500000000020004" pitchFamily="2" charset="0"/>
                <a:cs typeface="Khmer OS Muol Light" panose="02000500000000020004" pitchFamily="2" charset="0"/>
              </a:rPr>
            </a:br>
            <a:r>
              <a:rPr lang="km-KH" sz="2000" b="0" dirty="0">
                <a:solidFill>
                  <a:schemeClr val="accent1">
                    <a:lumMod val="50000"/>
                  </a:schemeClr>
                </a:solidFill>
                <a:effectLst/>
                <a:latin typeface="Khmer OS Muol Light" panose="02000500000000020004" pitchFamily="2" charset="0"/>
                <a:cs typeface="Khmer OS Muol Light" panose="02000500000000020004" pitchFamily="2" charset="0"/>
              </a:rPr>
              <a:t>ការអនុវត្តរបបសន្តិសុខសង្គមផ្នែកថែទាំសុខភាព                       </a:t>
            </a:r>
            <a:br>
              <a:rPr lang="km-KH" sz="2000" b="0" dirty="0">
                <a:solidFill>
                  <a:schemeClr val="accent1">
                    <a:lumMod val="50000"/>
                  </a:schemeClr>
                </a:solidFill>
                <a:effectLst/>
                <a:latin typeface="Khmer OS Muol Light" panose="02000500000000020004" pitchFamily="2" charset="0"/>
                <a:cs typeface="Khmer OS Muol Light" panose="02000500000000020004" pitchFamily="2" charset="0"/>
              </a:rPr>
            </a:br>
            <a:r>
              <a:rPr lang="km-KH" sz="2000" b="0" dirty="0">
                <a:solidFill>
                  <a:schemeClr val="accent1">
                    <a:lumMod val="50000"/>
                  </a:schemeClr>
                </a:solidFill>
                <a:effectLst/>
                <a:latin typeface="Khmer OS Muol Light" panose="02000500000000020004" pitchFamily="2" charset="0"/>
                <a:cs typeface="Khmer OS Muol Light" panose="02000500000000020004" pitchFamily="2" charset="0"/>
              </a:rPr>
              <a:t>សម្រាប់មន្រ្តីសាធារណៈនិងអ្នកក្នុងបន្ទុក និងផ្នែកហានិភ័យការងារ</a:t>
            </a:r>
            <a:endParaRPr lang="en-US" sz="2400" b="0" dirty="0">
              <a:solidFill>
                <a:schemeClr val="accent1">
                  <a:lumMod val="50000"/>
                </a:schemeClr>
              </a:solidFill>
              <a:effectLst/>
              <a:latin typeface="Khmer OS Muol Light" panose="02000500000000020004" pitchFamily="2" charset="0"/>
              <a:cs typeface="Khmer OS Muol Light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226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3529F-2BCF-4790-98B1-26DB2998E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115"/>
            <a:ext cx="10515600" cy="1391636"/>
          </a:xfrm>
        </p:spPr>
        <p:txBody>
          <a:bodyPr>
            <a:normAutofit/>
          </a:bodyPr>
          <a:lstStyle/>
          <a:p>
            <a:pPr algn="ctr"/>
            <a:r>
              <a:rPr lang="km-KH" sz="3600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មាតិកា</a:t>
            </a:r>
            <a:endParaRPr lang="en-US" sz="3600" dirty="0">
              <a:latin typeface="Khmer OS Muol Light" panose="02000500000000020004" pitchFamily="2" charset="0"/>
              <a:cs typeface="Khmer OS Muol Light" panose="02000500000000020004" pitchFamily="2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A5D367-330D-403C-AFE0-94926442E2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062" y="1553030"/>
            <a:ext cx="10685681" cy="267062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I.</a:t>
            </a:r>
            <a:r>
              <a:rPr lang="km-KH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របបសន្តិសុខសង្គមផ្នែកថែទាំសុខភាព</a:t>
            </a:r>
            <a:endParaRPr lang="km-KH" dirty="0">
              <a:latin typeface="Khmer OS System" panose="02000500000000020004" pitchFamily="2" charset="0"/>
              <a:cs typeface="Khmer OS System" panose="02000500000000020004" pitchFamily="2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II</a:t>
            </a:r>
            <a:r>
              <a:rPr lang="km-KH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.របបសន្តិសុខសង្គមផ្នែកហានិភ័យការងារ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III.</a:t>
            </a:r>
            <a:r>
              <a:rPr lang="km-KH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កម្មវិធីផ្តល់សាច់ប្រាក់ឧបត្ថម្ភជូនស្ត្រីជាមន្ត្រីសាធារណៈ</a:t>
            </a:r>
            <a:br>
              <a:rPr lang="km-KH" sz="2000" dirty="0">
                <a:latin typeface="Khmer OS Muol Light" panose="02000500000000020004" pitchFamily="2" charset="0"/>
                <a:cs typeface="Khmer OS Muol Light" panose="02000500000000020004" pitchFamily="2" charset="0"/>
              </a:rPr>
            </a:br>
            <a:endParaRPr lang="en-US" sz="2000" dirty="0">
              <a:latin typeface="Khmer OS System" panose="02000500000000020004" pitchFamily="2" charset="0"/>
              <a:cs typeface="Khmer OS System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164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FF386-65C3-4F38-A9B6-D07D6EC84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313" y="338051"/>
            <a:ext cx="10583487" cy="1352637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I.</a:t>
            </a:r>
            <a:r>
              <a:rPr lang="km-KH" sz="2800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របបសន្តិសុខសង្គមផ្នែកថែទាំសុខភាព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25FFE-DFDA-405A-869B-B4572A455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647" y="1784465"/>
            <a:ext cx="10539153" cy="439249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km-KH" sz="2400" dirty="0">
                <a:latin typeface="Khmer OS System" panose="02000500000000020004" pitchFamily="2" charset="0"/>
                <a:cs typeface="Khmer OS System" panose="02000500000000020004" pitchFamily="2" charset="0"/>
              </a:rPr>
              <a:t>១.វិសាលភាព</a:t>
            </a:r>
          </a:p>
          <a:p>
            <a:pPr marL="0" indent="0">
              <a:buNone/>
            </a:pPr>
            <a:r>
              <a:rPr lang="km-KH" sz="2400" dirty="0">
                <a:latin typeface="Khmer OS System" panose="02000500000000020004" pitchFamily="2" charset="0"/>
                <a:cs typeface="Khmer OS System" panose="02000500000000020004" pitchFamily="2" charset="0"/>
              </a:rPr>
              <a:t>២.លក្ខខណ្ឌនៃការចុះបញ្ជី</a:t>
            </a:r>
          </a:p>
          <a:p>
            <a:pPr marL="0" indent="0">
              <a:buNone/>
            </a:pPr>
            <a:r>
              <a:rPr lang="km-KH" sz="2400" dirty="0">
                <a:latin typeface="Khmer OS System" panose="02000500000000020004" pitchFamily="2" charset="0"/>
                <a:cs typeface="Khmer OS System" panose="02000500000000020004" pitchFamily="2" charset="0"/>
              </a:rPr>
              <a:t>៣.ការបង់ភាគទាន</a:t>
            </a:r>
          </a:p>
          <a:p>
            <a:pPr marL="0" indent="0">
              <a:buNone/>
            </a:pPr>
            <a:r>
              <a:rPr lang="km-KH" sz="2400" dirty="0">
                <a:latin typeface="Khmer OS System" panose="02000500000000020004" pitchFamily="2" charset="0"/>
                <a:cs typeface="Khmer OS System" panose="02000500000000020004" pitchFamily="2" charset="0"/>
              </a:rPr>
              <a:t>៤.លក្ខខណ្ឌប្រើសេវា</a:t>
            </a:r>
          </a:p>
          <a:p>
            <a:pPr marL="0" indent="0">
              <a:buNone/>
            </a:pPr>
            <a:r>
              <a:rPr lang="km-KH" sz="2400" dirty="0">
                <a:latin typeface="Khmer OS System" panose="02000500000000020004" pitchFamily="2" charset="0"/>
                <a:cs typeface="Khmer OS System" panose="02000500000000020004" pitchFamily="2" charset="0"/>
              </a:rPr>
              <a:t>៥.អត្ថប្រយោជន៍(តាវកាលិក)</a:t>
            </a:r>
          </a:p>
          <a:p>
            <a:pPr marL="0" indent="0">
              <a:buNone/>
            </a:pPr>
            <a:r>
              <a:rPr lang="km-KH" sz="2400" dirty="0">
                <a:latin typeface="Khmer OS System" panose="02000500000000020004" pitchFamily="2" charset="0"/>
                <a:cs typeface="Khmer OS System" panose="02000500000000020004" pitchFamily="2" charset="0"/>
              </a:rPr>
              <a:t>៦.លក្ខខណ្ឌទទួលបានប្រាក់បំណាច់និងវិភាជន៍បូជាសព</a:t>
            </a:r>
          </a:p>
          <a:p>
            <a:pPr marL="0" indent="0">
              <a:buNone/>
            </a:pPr>
            <a:r>
              <a:rPr lang="km-KH" sz="2400" dirty="0">
                <a:latin typeface="Khmer OS System" panose="02000500000000020004" pitchFamily="2" charset="0"/>
                <a:cs typeface="Khmer OS System" panose="02000500000000020004" pitchFamily="2" charset="0"/>
              </a:rPr>
              <a:t>៧.សេវាបង្ការ</a:t>
            </a:r>
          </a:p>
          <a:p>
            <a:pPr marL="0" indent="0">
              <a:buNone/>
            </a:pPr>
            <a:r>
              <a:rPr lang="km-KH" sz="2400" dirty="0">
                <a:latin typeface="Khmer OS System" panose="02000500000000020004" pitchFamily="2" charset="0"/>
                <a:cs typeface="Khmer OS System" panose="02000500000000020004" pitchFamily="2" charset="0"/>
              </a:rPr>
              <a:t>៨.សេវាមិនរាប់បញ្ចូល</a:t>
            </a:r>
          </a:p>
          <a:p>
            <a:pPr marL="0" indent="0">
              <a:buNone/>
            </a:pPr>
            <a:r>
              <a:rPr lang="km-KH" sz="2400" dirty="0">
                <a:latin typeface="Khmer OS System" panose="02000500000000020004" pitchFamily="2" charset="0"/>
                <a:cs typeface="Khmer OS System" panose="02000500000000020004" pitchFamily="2" charset="0"/>
              </a:rPr>
              <a:t>៩.ជំងឺរ៉ាំរ៉ៃ</a:t>
            </a:r>
          </a:p>
          <a:p>
            <a:pPr marL="0" indent="0">
              <a:buNone/>
            </a:pPr>
            <a:r>
              <a:rPr lang="km-KH" sz="2400" dirty="0">
                <a:latin typeface="Khmer OS System" panose="02000500000000020004" pitchFamily="2" charset="0"/>
                <a:cs typeface="Khmer OS System" panose="02000500000000020004" pitchFamily="2" charset="0"/>
              </a:rPr>
              <a:t>១០.ការទាមទារអត្ថប្រយោជន៍ជាសាច់ប្រាក់</a:t>
            </a:r>
          </a:p>
          <a:p>
            <a:pPr marL="0" indent="0">
              <a:buNone/>
            </a:pPr>
            <a:endParaRPr lang="en-US" sz="2400" dirty="0">
              <a:latin typeface="Khmer OS System" panose="02000500000000020004" pitchFamily="2" charset="0"/>
              <a:cs typeface="Khmer OS System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9989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4F925-E93A-4091-85B2-674146BD9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792" y="182085"/>
            <a:ext cx="11781204" cy="615142"/>
          </a:xfrm>
        </p:spPr>
        <p:txBody>
          <a:bodyPr>
            <a:noAutofit/>
          </a:bodyPr>
          <a:lstStyle/>
          <a:p>
            <a:pPr algn="ctr">
              <a:lnSpc>
                <a:spcPct val="130000"/>
              </a:lnSpc>
            </a:pPr>
            <a:r>
              <a:rPr lang="km-KH" sz="2800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១.វិសាលភាព</a:t>
            </a:r>
            <a:endParaRPr lang="en-US" sz="2800" dirty="0">
              <a:latin typeface="Khmer OS Muol Light" panose="02000500000000020004" pitchFamily="2" charset="0"/>
              <a:cs typeface="Khmer OS Muol Light" panose="02000500000000020004" pitchFamily="2" charset="0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73A076D-FDC5-4309-9667-00DBE8C8A7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7715490"/>
              </p:ext>
            </p:extLst>
          </p:nvPr>
        </p:nvGraphicFramePr>
        <p:xfrm>
          <a:off x="101600" y="827312"/>
          <a:ext cx="11988800" cy="6030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43596">
                  <a:extLst>
                    <a:ext uri="{9D8B030D-6E8A-4147-A177-3AD203B41FA5}">
                      <a16:colId xmlns:a16="http://schemas.microsoft.com/office/drawing/2014/main" val="1785590251"/>
                    </a:ext>
                  </a:extLst>
                </a:gridCol>
                <a:gridCol w="5445204">
                  <a:extLst>
                    <a:ext uri="{9D8B030D-6E8A-4147-A177-3AD203B41FA5}">
                      <a16:colId xmlns:a16="http://schemas.microsoft.com/office/drawing/2014/main" val="3245592386"/>
                    </a:ext>
                  </a:extLst>
                </a:gridCol>
              </a:tblGrid>
              <a:tr h="62761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sz="1600" b="0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មន្រ្តីសាធារណៈ</a:t>
                      </a:r>
                      <a:endParaRPr lang="en-US" sz="1600" b="0" dirty="0">
                        <a:latin typeface="Khmer OS Muol Light" panose="02000500000000020004" pitchFamily="2" charset="0"/>
                        <a:cs typeface="Khmer OS Muol Ligh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sz="1600" b="0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សហព័ទ្ធនិងកូនក្នុងបន្ទុក</a:t>
                      </a:r>
                      <a:endParaRPr lang="en-US" sz="1600" b="0" dirty="0">
                        <a:latin typeface="Khmer OS Muol Light" panose="02000500000000020004" pitchFamily="2" charset="0"/>
                        <a:cs typeface="Khmer OS Muol Light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456084"/>
                  </a:ext>
                </a:extLst>
              </a:tr>
              <a:tr h="54030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m-KH" sz="1800" spc="0" dirty="0">
                          <a:solidFill>
                            <a:schemeClr val="tx1"/>
                          </a:solidFill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ក.មន្រ្តីរាជការក្នុងក្របខណ្ឌមុខងារសាធារណៈនៅតាមក្រសួង ស្ថាប័ន អង្គភាពនៅថ្នាក់ជាតិ​និងថ្នាក់ក្រោមជាតិនិងស្ថិតក្រោមបទប្បញ្ញត្តិនៃច្បាប់ស្តីពីសហលក្ខន្តិកៈមន្រ្តីរាជការស៊ីវិលនៃព្រះរាជាណាចក្រកម្ពុជា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m-KH" sz="1800" spc="-100" baseline="0" dirty="0">
                          <a:solidFill>
                            <a:schemeClr val="tx1"/>
                          </a:solidFill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ខ.មន្រ្តីរាជការក្នុងស្ថាប័ននីតិប្បញ្ញត្តិលើកលែងផ្នែកសោធន</a:t>
                      </a:r>
                      <a:endParaRPr lang="en-US" sz="1800" spc="-100" baseline="0" dirty="0">
                        <a:solidFill>
                          <a:schemeClr val="tx1"/>
                        </a:solidFill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m-KH" sz="1800" spc="0" dirty="0">
                          <a:solidFill>
                            <a:schemeClr val="tx1"/>
                          </a:solidFill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គ.មន្រ្តីរាជការក្នុងស្ថាប័នតុលាការ</a:t>
                      </a:r>
                      <a:endParaRPr lang="en-US" sz="1800" spc="0" dirty="0">
                        <a:solidFill>
                          <a:schemeClr val="tx1"/>
                        </a:solidFill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m-KH" sz="1800" spc="0" dirty="0">
                          <a:solidFill>
                            <a:schemeClr val="tx1"/>
                          </a:solidFill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ឃ.មន្រ្តីនគរបាលជាតិនិងមន្រ្តីពន្ធនាគារ ចំពោះតាវកាលិកព្យាបាលនិងថែទាំវេជ្ជសាស្រ្តក្នុងផ្នែកថែទាំវេជ្ជសាស្ត្រ ក្នុងផ្នែកថែទាំសុខភាព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m-KH" sz="1800" spc="0" baseline="0" dirty="0">
                          <a:solidFill>
                            <a:schemeClr val="tx1"/>
                          </a:solidFill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ង.មន្ត្រីបម្រើការងារនៅគ.ជ.ប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m-KH" sz="1800" b="1" spc="0" baseline="0" dirty="0">
                          <a:solidFill>
                            <a:schemeClr val="tx1"/>
                          </a:solidFill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ច</a:t>
                      </a:r>
                      <a:r>
                        <a:rPr lang="km-KH" sz="1800" spc="0" baseline="0" dirty="0">
                          <a:solidFill>
                            <a:schemeClr val="tx1"/>
                          </a:solidFill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.អាជ្ញា</a:t>
                      </a:r>
                      <a:r>
                        <a:rPr lang="km-KH" sz="1800" spc="-100" baseline="0" dirty="0">
                          <a:solidFill>
                            <a:schemeClr val="tx1"/>
                          </a:solidFill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ធរសវនកម្មជាតិ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m-KH" sz="1800" b="1" spc="-100" baseline="0" dirty="0">
                          <a:solidFill>
                            <a:schemeClr val="tx1"/>
                          </a:solidFill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ឆ</a:t>
                      </a:r>
                      <a:r>
                        <a:rPr lang="km-KH" sz="1800" spc="-100" baseline="0" dirty="0">
                          <a:solidFill>
                            <a:schemeClr val="tx1"/>
                          </a:solidFill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.អតីតមន្រ្តីរាជការស៊ីវិលនិងអតីតយុទ្ធជន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m-KH" sz="1800" spc="0" baseline="0" dirty="0">
                          <a:solidFill>
                            <a:schemeClr val="tx1"/>
                          </a:solidFill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ញ.មន្រ្តីជាប់កិច្ចសន្យាដែលទទួលស្គាល់ដោយក្រសួងមុខងារសារធារណៈ។</a:t>
                      </a:r>
                      <a:endParaRPr lang="en-US" sz="1800" spc="0" baseline="0" dirty="0">
                        <a:solidFill>
                          <a:schemeClr val="tx1"/>
                        </a:solidFill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km-KH" sz="18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សហព័ទ្ធនិងកូនរបស់មន្ត្រីសាធារណៈដែលកំពុងបម្រើការងារ។</a:t>
                      </a:r>
                    </a:p>
                    <a:p>
                      <a:pPr marL="285750" indent="-285750">
                        <a:lnSpc>
                          <a:spcPct val="12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km-KH" sz="1800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សហព័ទ្ធ</a:t>
                      </a:r>
                      <a:r>
                        <a:rPr lang="km-KH" sz="18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មានន័យថា សំដៅដល់ប្តីឬប្រពន្ធឬទាំងប្តីប្រពន្ធដែលទទួលបានឋានៈជាសហព័ទ្ធនេះក្រោយពីបានចុះបញ្ជីអាពាហ៍ពិពាហ៍ត្រឹមត្រូវតាមច្បាប់។</a:t>
                      </a:r>
                    </a:p>
                    <a:p>
                      <a:pPr marL="285750" indent="-285750">
                        <a:lnSpc>
                          <a:spcPct val="12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km-KH" sz="1800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កូនក្នុងបន្ទុក</a:t>
                      </a:r>
                      <a:r>
                        <a:rPr lang="km-KH" sz="18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មានន័យថា សំដៅដល់កូនបង្កើតដែលមានសំបុត្របញ្ជាក់កំណើតឬកូនសុំដែលបានស្មុំស្របតាមបទប្បញ្ញត្តិជាធរមានឬក្មេងកំព្រារស់នៅក្នុងបន្ទុកផ្ទាល់របស់សមាជិកប.ស.ស.និងមានអាយុក្រោម១៨ឆ្នាំព្រមទាំងពុំមានប្រកបមុខរបរឬការងារដែលមានប្រាក់ចំណូលវៀរលែងតែកូនមានពិការភាពឬមានជំងឺរ៉ាំរ៉ៃដែលនៅក្នុងបន្ទុកផ្ទាល់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9335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7820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39A1D-C0EC-4B6C-A4B3-A11FCB06E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647" y="145143"/>
            <a:ext cx="10533611" cy="783771"/>
          </a:xfrm>
        </p:spPr>
        <p:txBody>
          <a:bodyPr>
            <a:normAutofit/>
          </a:bodyPr>
          <a:lstStyle/>
          <a:p>
            <a:pPr algn="ctr"/>
            <a:r>
              <a:rPr lang="km-KH" sz="2800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២</a:t>
            </a:r>
            <a:r>
              <a:rPr lang="km-KH" sz="2800" dirty="0"/>
              <a:t>.</a:t>
            </a:r>
            <a:r>
              <a:rPr lang="km-KH" sz="2800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លក្ខខណ្ឌនៃការចុះបញ្ជី</a:t>
            </a:r>
            <a:endParaRPr lang="en-US" sz="2800" dirty="0">
              <a:latin typeface="Khmer OS Muol Light" panose="02000500000000020004" pitchFamily="2" charset="0"/>
              <a:cs typeface="Khmer OS Muol Light" panose="02000500000000020004" pitchFamily="2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3BEED1F-E0F8-4B49-AFF7-44BBE6830E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7055475"/>
              </p:ext>
            </p:extLst>
          </p:nvPr>
        </p:nvGraphicFramePr>
        <p:xfrm>
          <a:off x="304800" y="974559"/>
          <a:ext cx="11504815" cy="56415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8533">
                  <a:extLst>
                    <a:ext uri="{9D8B030D-6E8A-4147-A177-3AD203B41FA5}">
                      <a16:colId xmlns:a16="http://schemas.microsoft.com/office/drawing/2014/main" val="1722977597"/>
                    </a:ext>
                  </a:extLst>
                </a:gridCol>
                <a:gridCol w="6856282">
                  <a:extLst>
                    <a:ext uri="{9D8B030D-6E8A-4147-A177-3AD203B41FA5}">
                      <a16:colId xmlns:a16="http://schemas.microsoft.com/office/drawing/2014/main" val="3340169307"/>
                    </a:ext>
                  </a:extLst>
                </a:gridCol>
              </a:tblGrid>
              <a:tr h="64082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sz="1800" b="0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មន្រ្តីសាធារណៈ</a:t>
                      </a:r>
                      <a:endParaRPr lang="en-US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ប្តីឬប្រពន្ធនិងកូនក្នុងបន្ទុក</a:t>
                      </a:r>
                      <a:endParaRPr lang="en-US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73171"/>
                  </a:ext>
                </a:extLst>
              </a:tr>
              <a:tr h="500074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ការចុះបញ្ជីឲ្យមន្ត្រីសាធារណៈតាមរយៈ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ក្រសួងមុខងារសាធារណៈ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អគ្គលេខាធិការដ្ឋានរដ្ឋសភា ព្រឹទ្ធសភា និងក្រុមប្រឹក្សាធម្មនុញ្ញ</a:t>
                      </a:r>
                      <a:endParaRPr lang="en-US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</a:pPr>
                      <a:r>
                        <a:rPr lang="km-KH" sz="18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ប្តីឬប្រពន្ធត្រូវមាន៖</a:t>
                      </a: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km-KH" sz="18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អត្តសញ្ញាណបណ្ណសញ្ជាតិខ្មែរ</a:t>
                      </a: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km-KH" sz="18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សៀវភៅស្នាក់នៅឬសៀវភៅគ្រួសារ</a:t>
                      </a: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km-KH" sz="18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សេចក្តីចម្លងសំបុត្រអាពាហ៍ពិពាហ៍</a:t>
                      </a: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km-KH" sz="1800" b="1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សាមីខ្លួនត្រូវមកទីស្នាក់ការប.ស.ស.ដោយផ្ទាល់។</a:t>
                      </a:r>
                    </a:p>
                    <a:p>
                      <a:pPr lvl="0">
                        <a:lnSpc>
                          <a:spcPct val="150000"/>
                        </a:lnSpc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កូនក្នុងបន្ទុកត្រូវមាន៖</a:t>
                      </a: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អត្តសញ្ញាណបណ្ណសញ្ជាតិខ្មែរ ឬ</a:t>
                      </a: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សៀវភៅស្នាក់នៅឬសៀវភៅគ្រួសារ</a:t>
                      </a: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សេចក្តីចម្លងសំបុត្រកំណើត</a:t>
                      </a: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km-KH" b="1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ឪពុកឬម្តាយត្រូវនាំកូនមកដោយផ្ទាល់នៅទីស្នាក់ការប.ស.ស.។</a:t>
                      </a:r>
                      <a:endParaRPr lang="en-US" b="1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6598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9286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4E655-C379-4893-AEC3-110259565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898" y="177337"/>
            <a:ext cx="10505902" cy="1307869"/>
          </a:xfrm>
        </p:spPr>
        <p:txBody>
          <a:bodyPr>
            <a:normAutofit/>
          </a:bodyPr>
          <a:lstStyle/>
          <a:p>
            <a:pPr algn="ctr"/>
            <a:r>
              <a:rPr lang="km-KH" sz="2800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៣.ការបង់ភាគទាន</a:t>
            </a:r>
            <a:endParaRPr lang="en-US" sz="2800" dirty="0">
              <a:latin typeface="Khmer OS Muol Light" panose="02000500000000020004" pitchFamily="2" charset="0"/>
              <a:cs typeface="Khmer OS Muol Light" panose="02000500000000020004" pitchFamily="2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7D12031-CB80-4E5D-91B8-C5CADED43E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4318172"/>
              </p:ext>
            </p:extLst>
          </p:nvPr>
        </p:nvGraphicFramePr>
        <p:xfrm>
          <a:off x="842357" y="1812175"/>
          <a:ext cx="10505902" cy="20426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1352">
                  <a:extLst>
                    <a:ext uri="{9D8B030D-6E8A-4147-A177-3AD203B41FA5}">
                      <a16:colId xmlns:a16="http://schemas.microsoft.com/office/drawing/2014/main" val="901122441"/>
                    </a:ext>
                  </a:extLst>
                </a:gridCol>
                <a:gridCol w="5224550">
                  <a:extLst>
                    <a:ext uri="{9D8B030D-6E8A-4147-A177-3AD203B41FA5}">
                      <a16:colId xmlns:a16="http://schemas.microsoft.com/office/drawing/2014/main" val="1981636520"/>
                    </a:ext>
                  </a:extLst>
                </a:gridCol>
              </a:tblGrid>
              <a:tr h="64811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sz="2000" b="0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មន្រ្តីសាធារណៈ</a:t>
                      </a:r>
                      <a:endParaRPr lang="km-KH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ប្តីឬប្រពន្ធនិងកូនក្នុងបន្ទុក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728035"/>
                  </a:ext>
                </a:extLst>
              </a:tr>
              <a:tr h="37035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បន្ទុករបស់រដ្ឋាភិបាល</a:t>
                      </a:r>
                      <a:endParaRPr lang="en-US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បន្ទុករបស់រាជរដ្ឋាភិបាល</a:t>
                      </a:r>
                      <a:endParaRPr lang="en-US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23138"/>
                  </a:ext>
                </a:extLst>
              </a:tr>
              <a:tr h="92587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spc="-100" baseline="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អត្រាភាគទាននៃ១,៤%នៃប្រាក់បៀវត្សមូលដ្ឋានឬប្រាក់កម្រៃប្រចាំខែ</a:t>
                      </a:r>
                      <a:endParaRPr lang="en-US" spc="-100" baseline="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បង់ក្នុង១ខែ១,៤%</a:t>
                      </a:r>
                      <a:r>
                        <a:rPr lang="en-US" sz="14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X</a:t>
                      </a: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៨៧០,០០០រៀល</a:t>
                      </a:r>
                      <a:endParaRPr lang="en-US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172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9329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AE78B-4D7B-4A8D-A12F-089DCBD31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602" y="544843"/>
            <a:ext cx="10515600" cy="765406"/>
          </a:xfrm>
        </p:spPr>
        <p:txBody>
          <a:bodyPr>
            <a:noAutofit/>
          </a:bodyPr>
          <a:lstStyle/>
          <a:p>
            <a:pPr algn="ctr"/>
            <a:r>
              <a:rPr lang="km-KH" sz="2800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៤.លក្ខខណ្ឌប្រើសេវា</a:t>
            </a:r>
            <a:endParaRPr lang="en-US" sz="2800" dirty="0">
              <a:latin typeface="Khmer OS Muol Light" panose="02000500000000020004" pitchFamily="2" charset="0"/>
              <a:cs typeface="Khmer OS Muol Light" panose="02000500000000020004" pitchFamily="2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C40A94D-B0A7-4BE1-B7D8-170F408B95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7420005"/>
              </p:ext>
            </p:extLst>
          </p:nvPr>
        </p:nvGraphicFramePr>
        <p:xfrm>
          <a:off x="243840" y="1407886"/>
          <a:ext cx="11759474" cy="47026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2054">
                  <a:extLst>
                    <a:ext uri="{9D8B030D-6E8A-4147-A177-3AD203B41FA5}">
                      <a16:colId xmlns:a16="http://schemas.microsoft.com/office/drawing/2014/main" val="3999485025"/>
                    </a:ext>
                  </a:extLst>
                </a:gridCol>
                <a:gridCol w="6347420">
                  <a:extLst>
                    <a:ext uri="{9D8B030D-6E8A-4147-A177-3AD203B41FA5}">
                      <a16:colId xmlns:a16="http://schemas.microsoft.com/office/drawing/2014/main" val="3050410745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មន្ត្រីសាធារណៈ</a:t>
                      </a:r>
                      <a:endParaRPr lang="en-US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ប្តីឬប្រពន្ធនិងកូនក្នុងបន្ទុក</a:t>
                      </a:r>
                      <a:endParaRPr lang="en-US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127872"/>
                  </a:ext>
                </a:extLst>
              </a:tr>
              <a:tr h="409302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pc="-100" baseline="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ចូលបម្រើការងារមានសិទ្ធិប្រើតែម្តង។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endParaRPr lang="km-KH" dirty="0">
                        <a:latin typeface="Khmer OS Muol Light" panose="02000500000000020004" pitchFamily="2" charset="0"/>
                        <a:cs typeface="Khmer OS Muol Light" panose="02000500000000020004" pitchFamily="2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km-KH" dirty="0">
                        <a:latin typeface="Khmer OS Muol Light" panose="02000500000000020004" pitchFamily="2" charset="0"/>
                        <a:cs typeface="Khmer OS Muol Light" panose="02000500000000020004" pitchFamily="2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សម្គាល់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ពេលចូលប្រើសេវានៅមន្ទីរពេទ្យដៃគូរ</a:t>
                      </a:r>
                      <a:r>
                        <a:rPr lang="km-KH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ប.ស.ស.</a:t>
                      </a: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 ត្រូវភ្ជាប់មកជាមួយបណ្ណសមាជិក</a:t>
                      </a:r>
                      <a:r>
                        <a:rPr lang="km-KH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ប.ស.ស.</a:t>
                      </a: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និងអត្តសញ្ញាណបណ្ណសញ្ជាតិខ្មែរ</a:t>
                      </a:r>
                      <a:endParaRPr lang="en-US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pc="-100" baseline="0" dirty="0">
                          <a:solidFill>
                            <a:schemeClr val="tx1"/>
                          </a:solidFill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ពេលចុះបញ្ជីរួចមានសិទ្ធប្រើប្រាស់តែម្តង។</a:t>
                      </a:r>
                      <a:endParaRPr lang="km-KH" dirty="0">
                        <a:solidFill>
                          <a:schemeClr val="tx1"/>
                        </a:solidFill>
                        <a:latin typeface="Khmer OS Muol Light" panose="02000500000000020004" pitchFamily="2" charset="0"/>
                        <a:cs typeface="Khmer OS Muol Light" panose="02000500000000020004" pitchFamily="2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km-KH" dirty="0">
                        <a:latin typeface="Khmer OS Muol Light" panose="02000500000000020004" pitchFamily="2" charset="0"/>
                        <a:cs typeface="Khmer OS Muol Light" panose="02000500000000020004" pitchFamily="2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km-KH" dirty="0">
                        <a:latin typeface="Khmer OS Muol Light" panose="02000500000000020004" pitchFamily="2" charset="0"/>
                        <a:cs typeface="Khmer OS Muol Light" panose="02000500000000020004" pitchFamily="2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សម្គាល់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ពេលចូលប្រើសេវានៅមន្ទីរពេទ្យដៃគូរ   </a:t>
                      </a:r>
                      <a:r>
                        <a:rPr lang="km-KH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ប.ស.ស.</a:t>
                      </a: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 ត្រូវភ្ជាប់មកជាមួយបណ្ណសមាជិក</a:t>
                      </a:r>
                      <a:r>
                        <a:rPr lang="km-KH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ប.ស.ស.</a:t>
                      </a: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។</a:t>
                      </a:r>
                      <a:endParaRPr lang="en-US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  <a:p>
                      <a:endParaRPr lang="km-KH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  <a:p>
                      <a:endParaRPr lang="en-US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5171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7891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15CC0-660E-4C97-9254-D9E5D45C8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440" y="99113"/>
            <a:ext cx="10500360" cy="687822"/>
          </a:xfrm>
        </p:spPr>
        <p:txBody>
          <a:bodyPr>
            <a:normAutofit/>
          </a:bodyPr>
          <a:lstStyle/>
          <a:p>
            <a:pPr algn="ctr"/>
            <a:r>
              <a:rPr lang="km-KH" sz="2800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៥.អត្ថប្រយោជន៍(តាវកាលិកផ្នែកថែទាំសុខភាព)</a:t>
            </a:r>
            <a:endParaRPr lang="en-US" sz="2800" dirty="0">
              <a:latin typeface="Khmer OS Muol Light" panose="02000500000000020004" pitchFamily="2" charset="0"/>
              <a:cs typeface="Khmer OS Muol Light" panose="02000500000000020004" pitchFamily="2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F36E14D-16C4-4E9F-A0F6-CABC57AC21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51281"/>
              </p:ext>
            </p:extLst>
          </p:nvPr>
        </p:nvGraphicFramePr>
        <p:xfrm>
          <a:off x="266006" y="822488"/>
          <a:ext cx="11815157" cy="5875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00001">
                  <a:extLst>
                    <a:ext uri="{9D8B030D-6E8A-4147-A177-3AD203B41FA5}">
                      <a16:colId xmlns:a16="http://schemas.microsoft.com/office/drawing/2014/main" val="3604544990"/>
                    </a:ext>
                  </a:extLst>
                </a:gridCol>
                <a:gridCol w="4915156">
                  <a:extLst>
                    <a:ext uri="{9D8B030D-6E8A-4147-A177-3AD203B41FA5}">
                      <a16:colId xmlns:a16="http://schemas.microsoft.com/office/drawing/2014/main" val="1388217730"/>
                    </a:ext>
                  </a:extLst>
                </a:gridCol>
              </a:tblGrid>
              <a:tr h="41042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មន្ត្រីសាធារណៈ</a:t>
                      </a:r>
                      <a:endParaRPr lang="en-US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sz="18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ប្តីឬប្រពន្ធនិងកូនក្នុងបន្ទុក</a:t>
                      </a:r>
                      <a:endParaRPr lang="en-US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985100"/>
                  </a:ext>
                </a:extLst>
              </a:tr>
              <a:tr h="458045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១.ការព្យាបាលនិងថែទាំវេជ្ជសាស្រ្ត</a:t>
                      </a:r>
                    </a:p>
                    <a:p>
                      <a:pPr lvl="1">
                        <a:lnSpc>
                          <a:spcPct val="150000"/>
                        </a:lnSpc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ក.ការផ្តល់សេវាព្យាលបាលក្នុងមន្ទីរពេទ្យ</a:t>
                      </a:r>
                    </a:p>
                    <a:p>
                      <a:pPr lvl="1">
                        <a:lnSpc>
                          <a:spcPct val="150000"/>
                        </a:lnSpc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ខ.ការផ្តល់សេវាពិគ្រោះជំងឺក្រៅ</a:t>
                      </a:r>
                    </a:p>
                    <a:p>
                      <a:pPr lvl="1">
                        <a:lnSpc>
                          <a:spcPct val="150000"/>
                        </a:lnSpc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គ.សេវាសម្រាលកូន ថែទាំព្យាបាលមុននិងក្រោយសម្រាល</a:t>
                      </a:r>
                    </a:p>
                    <a:p>
                      <a:pPr lvl="1">
                        <a:lnSpc>
                          <a:spcPct val="150000"/>
                        </a:lnSpc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ឃ.សេវាព្យាបាលដោយស្អំ ដោយចលនា ឬសេវាស្តានីតិសម្បទាផ្នែកវេជ្ជសាស្ត្រ</a:t>
                      </a:r>
                    </a:p>
                    <a:p>
                      <a:pPr lvl="1">
                        <a:lnSpc>
                          <a:spcPct val="150000"/>
                        </a:lnSpc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ង.សេវាសង្គ្រោះបន្ទាន់</a:t>
                      </a:r>
                    </a:p>
                    <a:p>
                      <a:pPr lvl="1">
                        <a:lnSpc>
                          <a:spcPct val="150000"/>
                        </a:lnSpc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ច.សេវាបង្ការសុខភាព</a:t>
                      </a:r>
                    </a:p>
                    <a:p>
                      <a:pPr lvl="1">
                        <a:lnSpc>
                          <a:spcPct val="150000"/>
                        </a:lnSpc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ឆ.សេវាបញ្ជូនអ្នកជំងឺ ឬដឹកសព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២.ប្រាក់បំណាច់ប្រចាំថ្ងៃសម្រាប់រយៈពេលសម្រាកព្យាបាលជំងឺ(រក្សាប្រាក់បៀវត្សនៅដដែល)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៣.ប្រាក់បំណាច់មាតុភាព(រក្សាប្រាក់បៀវត្សនៅដដែល)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៤.វិភាជន៍បូជាសព ២លាន ពីស្ថាប័នសាមី។</a:t>
                      </a:r>
                      <a:endParaRPr lang="en-US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១.ដូចគ្នានឹងចំណុចលេខ១នៃថែទាំសុខភាពបុគ្គលសាធារណៈ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២.ប្រាក់បំណាច់ប្រចាំថ្ងៃសម្រាប់រយៈពេលសម្រាកព្យាបាលជំងឺ (រងចាំលិខិតបទដ្ឋានបន្ថែម)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៣.ប្រាក់បំណាច់មាតុភាពទទួលបាន៧០%នៃប្រាក់ចំណូល៨៧០,០០០រៀលស្មើ១,៨២៧,០០០រៀល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៤.វិភាជន៍បូជាសព កំណត់ដោយប្រកាសរបស់ក្រសួង (ទទួលពីប.ស.ស.)។</a:t>
                      </a:r>
                    </a:p>
                    <a:p>
                      <a:endParaRPr lang="en-US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147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2465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A2AC1-4504-4478-9955-765CED3BF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311" y="160714"/>
            <a:ext cx="10828713" cy="687185"/>
          </a:xfrm>
        </p:spPr>
        <p:txBody>
          <a:bodyPr>
            <a:normAutofit/>
          </a:bodyPr>
          <a:lstStyle/>
          <a:p>
            <a:pPr algn="ctr"/>
            <a:r>
              <a:rPr lang="km-KH" sz="2800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៦.លក្ខខណ្ឌដើម្បីទទួលបានប្រាក់បំណាច់ និងវិភាជន៍បូជាសព</a:t>
            </a:r>
            <a:endParaRPr lang="en-US" sz="2800" dirty="0">
              <a:latin typeface="Khmer OS Muol Light" panose="02000500000000020004" pitchFamily="2" charset="0"/>
              <a:cs typeface="Khmer OS Muol Light" panose="02000500000000020004" pitchFamily="2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E1F4D3D-D03D-464A-A661-CE8B117044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6993195"/>
              </p:ext>
            </p:extLst>
          </p:nvPr>
        </p:nvGraphicFramePr>
        <p:xfrm>
          <a:off x="145143" y="884571"/>
          <a:ext cx="11829143" cy="55970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1257">
                  <a:extLst>
                    <a:ext uri="{9D8B030D-6E8A-4147-A177-3AD203B41FA5}">
                      <a16:colId xmlns:a16="http://schemas.microsoft.com/office/drawing/2014/main" val="784970380"/>
                    </a:ext>
                  </a:extLst>
                </a:gridCol>
                <a:gridCol w="3585029">
                  <a:extLst>
                    <a:ext uri="{9D8B030D-6E8A-4147-A177-3AD203B41FA5}">
                      <a16:colId xmlns:a16="http://schemas.microsoft.com/office/drawing/2014/main" val="435490491"/>
                    </a:ext>
                  </a:extLst>
                </a:gridCol>
                <a:gridCol w="5442857">
                  <a:extLst>
                    <a:ext uri="{9D8B030D-6E8A-4147-A177-3AD203B41FA5}">
                      <a16:colId xmlns:a16="http://schemas.microsoft.com/office/drawing/2014/main" val="1905561586"/>
                    </a:ext>
                  </a:extLst>
                </a:gridCol>
              </a:tblGrid>
              <a:tr h="64327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ប្រភេទ</a:t>
                      </a:r>
                      <a:endParaRPr lang="en-US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ថែទាំសុខភាពវិស័យ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សាធារណៈ</a:t>
                      </a:r>
                      <a:endParaRPr lang="en-US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m-KH" sz="18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ប្តីឬប្រពន្ធនិងកូនក្នុងបន្ទុក</a:t>
                      </a:r>
                      <a:endParaRPr lang="en-US" sz="18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endParaRPr lang="en-US" spc="-100" baseline="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311827"/>
                  </a:ext>
                </a:extLst>
              </a:tr>
              <a:tr h="154575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ប្រាក់បំណាច់ឈប់សម្រាកពេលឈឺឬគ្រោះថ្នាក់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endParaRPr lang="en-US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ត្រូវសុំច្បាប់និងមានលិខិតរបស់មូលដ្ឋានសុខាភិបាល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រក្សាបៀវត្សនៅដដែល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រង់ចាំប្រកាសបំពេញបន្ថែម</a:t>
                      </a:r>
                      <a:endParaRPr lang="en-US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073448"/>
                  </a:ext>
                </a:extLst>
              </a:tr>
              <a:tr h="74447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ប្រាក់បំណាច់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មាតុភាព</a:t>
                      </a:r>
                      <a:endParaRPr lang="en-US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ü"/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សេចក្តីចម្លងសំបុត្រកំណើតកូន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ដាក់ជូនសាមីស្ថាប័នខ្លួន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កូនមួយ ( ៨០០,០០០រៀល )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កូនភ្លោះពីរ(១,៦០០,០០០រៀល)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កូនភ្លោះបី (២,៤០០,០០០រៀល)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ü"/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ទទួលពីស្ថាប័នសាមី</a:t>
                      </a:r>
                      <a:endParaRPr lang="en-US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១.មានគភ៌ចាប់ពី២៦សប្តាហ៍ឡើង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dirty="0">
                          <a:solidFill>
                            <a:schemeClr val="tx1"/>
                          </a:solidFill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២.បង់ភាគទានបាន៩ខែក្នុងកំឡុង រយៈពេល១២ខែចុងក្រោយគិតរហូតមកទល់ខែបានសម្រាលកូន។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486110"/>
                  </a:ext>
                </a:extLst>
              </a:tr>
              <a:tr h="645161">
                <a:tc>
                  <a:txBody>
                    <a:bodyPr/>
                    <a:lstStyle/>
                    <a:p>
                      <a:pPr algn="l"/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វិភាជន៍បូជាសព</a:t>
                      </a:r>
                      <a:endParaRPr lang="en-US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២លានពីស្ថាប័នសាមី</a:t>
                      </a:r>
                      <a:endParaRPr lang="en-US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រង់ចាំប្រកាស</a:t>
                      </a:r>
                      <a:endParaRPr lang="en-US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6424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2433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3E04C-D914-4F66-86D5-E6CA6B889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190" y="360219"/>
            <a:ext cx="10760824" cy="1330470"/>
          </a:xfrm>
        </p:spPr>
        <p:txBody>
          <a:bodyPr>
            <a:normAutofit/>
          </a:bodyPr>
          <a:lstStyle/>
          <a:p>
            <a:r>
              <a:rPr lang="km-KH" sz="2800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៧.សេវាបង្ការ</a:t>
            </a:r>
            <a:endParaRPr lang="en-US" sz="2800" dirty="0">
              <a:latin typeface="Khmer OS Muol Light" panose="02000500000000020004" pitchFamily="2" charset="0"/>
              <a:cs typeface="Khmer OS Muol Light" panose="02000500000000020004" pitchFamily="2" charset="0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5BF249E-87ED-4397-BA03-8B5108DC20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9997649"/>
              </p:ext>
            </p:extLst>
          </p:nvPr>
        </p:nvGraphicFramePr>
        <p:xfrm>
          <a:off x="836815" y="1784466"/>
          <a:ext cx="10812088" cy="13431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6044">
                  <a:extLst>
                    <a:ext uri="{9D8B030D-6E8A-4147-A177-3AD203B41FA5}">
                      <a16:colId xmlns:a16="http://schemas.microsoft.com/office/drawing/2014/main" val="2575597121"/>
                    </a:ext>
                  </a:extLst>
                </a:gridCol>
                <a:gridCol w="5406044">
                  <a:extLst>
                    <a:ext uri="{9D8B030D-6E8A-4147-A177-3AD203B41FA5}">
                      <a16:colId xmlns:a16="http://schemas.microsoft.com/office/drawing/2014/main" val="2728254424"/>
                    </a:ext>
                  </a:extLst>
                </a:gridCol>
              </a:tblGrid>
              <a:tr h="81464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sz="24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មន្ត្រីសាធារណៈ</a:t>
                      </a:r>
                      <a:endParaRPr lang="en-US" sz="24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m-KH" sz="24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ប្តី ឬប្រពន្ធនិងកូនក្នុងបន្ទុក</a:t>
                      </a:r>
                      <a:endParaRPr lang="en-US" sz="24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045078"/>
                  </a:ext>
                </a:extLst>
              </a:tr>
              <a:tr h="528532">
                <a:tc gridSpan="2">
                  <a:txBody>
                    <a:bodyPr/>
                    <a:lstStyle/>
                    <a:p>
                      <a:pPr algn="ctr"/>
                      <a:r>
                        <a:rPr lang="km-KH" sz="28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ប.ស.ស.ផ្តល់ជូនដូចគ្នា</a:t>
                      </a:r>
                      <a:endParaRPr lang="en-US" sz="28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820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9081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097BBB2-7D5C-409A-9187-E991DFF80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8122" y="234045"/>
            <a:ext cx="10487892" cy="69124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km-KH" sz="2400" dirty="0">
                <a:solidFill>
                  <a:srgbClr val="002060"/>
                </a:solidFill>
                <a:latin typeface="Khmer OS Muol Light" panose="02000500000000020004" pitchFamily="2" charset="0"/>
                <a:cs typeface="Khmer OS Muol Light" panose="02000500000000020004" pitchFamily="2" charset="0"/>
              </a:rPr>
              <a:t>សេវាបង្ការសុខភាពរួមមាន</a:t>
            </a:r>
            <a:endParaRPr lang="km-KH" sz="2200" dirty="0">
              <a:solidFill>
                <a:srgbClr val="002060"/>
              </a:solidFill>
              <a:latin typeface="Khmer OS Muol Light" panose="02000500000000020004" pitchFamily="2" charset="0"/>
              <a:cs typeface="Khmer OS Muol Light" panose="02000500000000020004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30532" y="5600301"/>
            <a:ext cx="10967258" cy="37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92000" indent="-684000" algn="just">
              <a:lnSpc>
                <a:spcPct val="115000"/>
              </a:lnSpc>
            </a:pPr>
            <a:r>
              <a:rPr lang="km-KH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Khmer OS System" panose="02000500000000020004" pitchFamily="2" charset="0"/>
              </a:rPr>
              <a:t>ចំណាំ៖ សេវាបង្ការដែលបានកំណត់ខាងលើនេះត្រូវផ្ដល់ដោយមូលដ្ឋានសុខាភិបាលសាធារណៈ ឬវិទ្យាស្ថានសាធារណៈ។</a:t>
            </a:r>
            <a:endParaRPr lang="en-GB" sz="1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MoolBoran" panose="020B0100010101010101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19596" y="1287728"/>
            <a:ext cx="9515104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880" lvl="0" algn="just">
              <a:lnSpc>
                <a:spcPct val="150000"/>
              </a:lnSpc>
            </a:pPr>
            <a:r>
              <a:rPr lang="km-KH" sz="1600" spc="-2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១</a:t>
            </a:r>
            <a:r>
              <a:rPr lang="en-GB" sz="1600" spc="-2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-</a:t>
            </a:r>
            <a:r>
              <a:rPr lang="km-KH" sz="1600" spc="-2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សេវាចាក់វ៉ាក់សាំងការពារជំងឺឆ្កែឆ្កួត (</a:t>
            </a:r>
            <a:r>
              <a:rPr lang="en-US" sz="1600" spc="-2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Rabies Vaccination)</a:t>
            </a:r>
          </a:p>
          <a:p>
            <a:pPr marL="182880" lvl="0" algn="just">
              <a:lnSpc>
                <a:spcPct val="150000"/>
              </a:lnSpc>
            </a:pPr>
            <a:r>
              <a:rPr lang="km-KH" sz="1600" spc="-2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២</a:t>
            </a:r>
            <a:r>
              <a:rPr lang="en-GB" sz="1600" spc="-2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-</a:t>
            </a:r>
            <a:r>
              <a:rPr lang="km-KH" sz="1600" spc="-2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សេវាចាក់សេរ៉ូមប្រឆាំងជំងឺឆ្កែឆ្កួត (</a:t>
            </a:r>
            <a:r>
              <a:rPr lang="en-US" sz="1600" spc="-20" dirty="0" err="1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Antirabic</a:t>
            </a:r>
            <a:r>
              <a:rPr lang="en-US" sz="1600" spc="-2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 Serum)</a:t>
            </a:r>
          </a:p>
          <a:p>
            <a:pPr marL="182880" lvl="0" algn="just">
              <a:lnSpc>
                <a:spcPct val="150000"/>
              </a:lnSpc>
            </a:pPr>
            <a:r>
              <a:rPr lang="km-KH" sz="1600" spc="-2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៣</a:t>
            </a:r>
            <a:r>
              <a:rPr lang="en-GB" sz="1600" spc="-2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-</a:t>
            </a:r>
            <a:r>
              <a:rPr lang="km-KH" sz="1600" spc="-2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សេវាចាក់សេរ៉ូមប្រឆាំងជំងឺតេតាណូស </a:t>
            </a:r>
            <a:r>
              <a:rPr lang="en-US" sz="1600" spc="-2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(Anti-Tetanus Serum)</a:t>
            </a:r>
          </a:p>
          <a:p>
            <a:pPr marL="182880" lvl="0" algn="just">
              <a:lnSpc>
                <a:spcPct val="150000"/>
              </a:lnSpc>
            </a:pPr>
            <a:r>
              <a:rPr lang="km-KH" sz="1600" spc="-2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៤</a:t>
            </a:r>
            <a:r>
              <a:rPr lang="en-GB" sz="1600" spc="-2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-</a:t>
            </a:r>
            <a:r>
              <a:rPr lang="km-KH" sz="1600" spc="-2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សេវាចាក់សេរ៉ូមប្រឆាំងពិសពស់ (</a:t>
            </a:r>
            <a:r>
              <a:rPr lang="en-US" sz="1600" spc="-20" dirty="0" err="1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Antivenom</a:t>
            </a:r>
            <a:r>
              <a:rPr lang="en-US" sz="1600" spc="-2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 </a:t>
            </a:r>
            <a:r>
              <a:rPr lang="en-US" sz="1600" spc="-20" dirty="0" err="1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Immunoglubulin</a:t>
            </a:r>
            <a:r>
              <a:rPr lang="en-US" sz="1600" spc="-2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)</a:t>
            </a:r>
          </a:p>
          <a:p>
            <a:pPr marL="182880" lvl="0" algn="just">
              <a:lnSpc>
                <a:spcPct val="150000"/>
              </a:lnSpc>
            </a:pPr>
            <a:r>
              <a:rPr lang="km-KH" sz="1600" spc="-2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៥</a:t>
            </a:r>
            <a:r>
              <a:rPr lang="en-GB" sz="1600" spc="-2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-</a:t>
            </a:r>
            <a:r>
              <a:rPr lang="km-KH" sz="1600" spc="-2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សេវាពិនិត្យឈាមរកជំងឺពក ក មាន៖ </a:t>
            </a:r>
            <a:r>
              <a:rPr lang="en-US" sz="1600" spc="-2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TSH (Thyroid-Stimulating </a:t>
            </a:r>
            <a:r>
              <a:rPr lang="km-KH" sz="1600" spc="-2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  </a:t>
            </a:r>
            <a:r>
              <a:rPr lang="en-US" sz="1600" spc="-2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Hormone)</a:t>
            </a:r>
            <a:r>
              <a:rPr lang="en-GB" sz="1600" spc="-2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, </a:t>
            </a:r>
            <a:r>
              <a:rPr lang="en-US" sz="1600" spc="-2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Free T3 (Free Triiodothyronine), Free T4( Free Thyroxine)</a:t>
            </a:r>
          </a:p>
          <a:p>
            <a:pPr marL="182880" lvl="0" algn="just">
              <a:lnSpc>
                <a:spcPct val="150000"/>
              </a:lnSpc>
            </a:pPr>
            <a:r>
              <a:rPr lang="km-KH" sz="1600" spc="-2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៦</a:t>
            </a:r>
            <a:r>
              <a:rPr lang="en-GB" sz="1600" spc="-2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-</a:t>
            </a:r>
            <a:r>
              <a:rPr lang="km-KH" sz="1600" spc="-2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សេវាពិនិត្យឈាម កំណត់អបោធាតុមហារីក (</a:t>
            </a:r>
            <a:r>
              <a:rPr lang="en-US" sz="1600" spc="-20" dirty="0" err="1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Canncer</a:t>
            </a:r>
            <a:r>
              <a:rPr lang="en-US" sz="1600" spc="-2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 </a:t>
            </a:r>
            <a:r>
              <a:rPr lang="en-US" sz="1600" spc="-20" dirty="0" err="1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Humeraux</a:t>
            </a:r>
            <a:r>
              <a:rPr lang="en-US" sz="1600" spc="-2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 </a:t>
            </a:r>
            <a:r>
              <a:rPr lang="en-US" sz="1600" spc="-20" dirty="0" err="1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Marqueurs</a:t>
            </a:r>
            <a:r>
              <a:rPr lang="en-US" sz="1600" spc="-2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) </a:t>
            </a:r>
            <a:r>
              <a:rPr lang="km-KH" sz="1600" spc="-2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ក្រោយការព្យាបាលជំងឺមហារីកដោយវះកាត់ និង/ឬ ក្រោយការព្យាបាលជំងឺមហារីកដោយចាក់ថ្នាំគីមី និង/ឬក្រោយការព្យាបាលជំងឺមហារីកដោយបាញ់កាំរស្មីអ៊ិច មាន៖ </a:t>
            </a:r>
            <a:r>
              <a:rPr lang="en-US" sz="1600" spc="-2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CA15-3 (</a:t>
            </a:r>
            <a:r>
              <a:rPr lang="en-US" sz="1600" spc="-20" dirty="0" err="1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Canncer</a:t>
            </a:r>
            <a:r>
              <a:rPr lang="en-US" sz="1600" spc="-2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 Antigen 15-3), CA19-9 (Cancer Antigen19-9), CA125 (Cancer Antigen125), PSA (Prostate-Specific-Antigen), HCG (Beta-Human Chorionic Gonadotropin)</a:t>
            </a:r>
          </a:p>
        </p:txBody>
      </p:sp>
    </p:spTree>
    <p:extLst>
      <p:ext uri="{BB962C8B-B14F-4D97-AF65-F5344CB8AC3E}">
        <p14:creationId xmlns:p14="http://schemas.microsoft.com/office/powerpoint/2010/main" val="2129091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097BBB2-7D5C-409A-9187-E991DFF80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9206" y="269768"/>
            <a:ext cx="6499480" cy="69124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km-KH" sz="2400" dirty="0">
                <a:solidFill>
                  <a:srgbClr val="002060"/>
                </a:solidFill>
                <a:latin typeface="Khmer OS Muol Light" panose="02000500000000020004" pitchFamily="2" charset="0"/>
                <a:cs typeface="Khmer OS Muol Light" panose="02000500000000020004" pitchFamily="2" charset="0"/>
              </a:rPr>
              <a:t>៨.</a:t>
            </a:r>
            <a:r>
              <a:rPr lang="km-KH" sz="2400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 </a:t>
            </a:r>
            <a:r>
              <a:rPr lang="km-KH" sz="2400" dirty="0">
                <a:solidFill>
                  <a:srgbClr val="002060"/>
                </a:solidFill>
                <a:latin typeface="Khmer OS Muol Light" panose="02000500000000020004" pitchFamily="2" charset="0"/>
                <a:cs typeface="Khmer OS Muol Light" panose="02000500000000020004" pitchFamily="2" charset="0"/>
              </a:rPr>
              <a:t>សេវា ឬការព្យាបាលដែលមិនរាប់បញ្ជូល</a:t>
            </a:r>
            <a:endParaRPr lang="km-KH" sz="2200" dirty="0">
              <a:solidFill>
                <a:srgbClr val="002060"/>
              </a:solidFill>
              <a:latin typeface="Khmer OS Muol Light" panose="02000500000000020004" pitchFamily="2" charset="0"/>
              <a:cs typeface="Khmer OS Muol Light" panose="02000500000000020004" pitchFamily="2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6585400" y="4835506"/>
            <a:ext cx="3209041" cy="624832"/>
            <a:chOff x="6855587" y="6533774"/>
            <a:chExt cx="3209041" cy="62483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2797C56-3E8C-4514-AD5D-100675748C09}"/>
                </a:ext>
              </a:extLst>
            </p:cNvPr>
            <p:cNvSpPr/>
            <p:nvPr/>
          </p:nvSpPr>
          <p:spPr>
            <a:xfrm>
              <a:off x="7286802" y="6623419"/>
              <a:ext cx="2777826" cy="4097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km-KH" sz="1500" spc="-60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ការពិនិត្យសុខភាពទូទៅ</a:t>
              </a:r>
              <a:endParaRPr lang="en-US" sz="1500" spc="-6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79077D1-8AC8-4AAD-A28B-F3A1504F1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5587" y="6533774"/>
              <a:ext cx="380139" cy="624832"/>
            </a:xfrm>
            <a:prstGeom prst="rect">
              <a:avLst/>
            </a:prstGeom>
          </p:spPr>
        </p:pic>
      </p:grpSp>
      <p:grpSp>
        <p:nvGrpSpPr>
          <p:cNvPr id="50" name="Group 49"/>
          <p:cNvGrpSpPr/>
          <p:nvPr/>
        </p:nvGrpSpPr>
        <p:grpSpPr>
          <a:xfrm>
            <a:off x="6398775" y="4385773"/>
            <a:ext cx="2864969" cy="409728"/>
            <a:chOff x="6685563" y="5914319"/>
            <a:chExt cx="2841373" cy="40972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AC0D092-4FAE-407A-92AF-033843307590}"/>
                </a:ext>
              </a:extLst>
            </p:cNvPr>
            <p:cNvSpPr txBox="1"/>
            <p:nvPr/>
          </p:nvSpPr>
          <p:spPr>
            <a:xfrm>
              <a:off x="7273960" y="5914319"/>
              <a:ext cx="2252976" cy="4097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km-KH" sz="1500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ការលាងឈាម</a:t>
              </a:r>
              <a:endParaRPr lang="en-US" sz="150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4E81CAE-8F6F-4EE4-9555-A1D0254DDD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6807031" y="5859258"/>
              <a:ext cx="319723" cy="562659"/>
            </a:xfrm>
            <a:prstGeom prst="rect">
              <a:avLst/>
            </a:prstGeom>
          </p:spPr>
        </p:pic>
      </p:grpSp>
      <p:grpSp>
        <p:nvGrpSpPr>
          <p:cNvPr id="46" name="Group 45"/>
          <p:cNvGrpSpPr/>
          <p:nvPr/>
        </p:nvGrpSpPr>
        <p:grpSpPr>
          <a:xfrm>
            <a:off x="6518478" y="1711764"/>
            <a:ext cx="5267536" cy="651275"/>
            <a:chOff x="6761865" y="3351970"/>
            <a:chExt cx="4655703" cy="586696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2B704C2-E292-444E-A0BC-8B6BABBA1F7B}"/>
                </a:ext>
              </a:extLst>
            </p:cNvPr>
            <p:cNvSpPr txBox="1"/>
            <p:nvPr/>
          </p:nvSpPr>
          <p:spPr>
            <a:xfrm>
              <a:off x="7164224" y="3566137"/>
              <a:ext cx="4253344" cy="3327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m-KH" sz="1500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ការព្យាបាលញៀនសុរាឬការព្យាបាលផ្តាច់គ្រឿងញៀន</a:t>
              </a:r>
              <a:endParaRPr lang="en-US" sz="160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BE548D9-0409-445A-90CE-CD88FC89D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1865" y="3351970"/>
              <a:ext cx="365134" cy="586696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6398775" y="2477041"/>
            <a:ext cx="5194031" cy="409728"/>
            <a:chOff x="6549229" y="2796177"/>
            <a:chExt cx="5194031" cy="40972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426A8AE-C001-43D7-9A09-CE25A8B90915}"/>
                </a:ext>
              </a:extLst>
            </p:cNvPr>
            <p:cNvSpPr txBox="1"/>
            <p:nvPr/>
          </p:nvSpPr>
          <p:spPr>
            <a:xfrm>
              <a:off x="7171260" y="2796177"/>
              <a:ext cx="4572000" cy="4097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just">
                <a:lnSpc>
                  <a:spcPct val="150000"/>
                </a:lnSpc>
              </a:pPr>
              <a:r>
                <a:rPr lang="km-KH" sz="1500" spc="-80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ឧបករណ៍ជំនួយភ្នែកសិប្បនិម្មិត</a:t>
              </a:r>
              <a:endParaRPr lang="en-US" sz="1500" spc="-6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B788028-B3D7-4DEB-A05D-D77630AB79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V="1">
              <a:off x="6549229" y="2900441"/>
              <a:ext cx="599648" cy="201199"/>
            </a:xfrm>
            <a:prstGeom prst="rect">
              <a:avLst/>
            </a:prstGeom>
          </p:spPr>
        </p:pic>
      </p:grpSp>
      <p:grpSp>
        <p:nvGrpSpPr>
          <p:cNvPr id="47" name="Group 46"/>
          <p:cNvGrpSpPr/>
          <p:nvPr/>
        </p:nvGrpSpPr>
        <p:grpSpPr>
          <a:xfrm>
            <a:off x="6597585" y="2935886"/>
            <a:ext cx="4432768" cy="430887"/>
            <a:chOff x="6801370" y="4059038"/>
            <a:chExt cx="4432768" cy="43088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3127C50-27C5-4447-BC11-309C12A93D19}"/>
                </a:ext>
              </a:extLst>
            </p:cNvPr>
            <p:cNvSpPr txBox="1"/>
            <p:nvPr/>
          </p:nvSpPr>
          <p:spPr>
            <a:xfrm>
              <a:off x="7247814" y="4059038"/>
              <a:ext cx="3986324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km-KH" sz="1600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ការព្យាបាលការអសមត្ថភាពផ្តល់កំណើត</a:t>
              </a:r>
              <a:endParaRPr lang="en-US" sz="160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85C22D4D-9458-4F48-9CA0-F99AEAED07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01370" y="4073133"/>
              <a:ext cx="354853" cy="403657"/>
            </a:xfrm>
            <a:prstGeom prst="rect">
              <a:avLst/>
            </a:prstGeom>
          </p:spPr>
        </p:pic>
      </p:grpSp>
      <p:grpSp>
        <p:nvGrpSpPr>
          <p:cNvPr id="48" name="Group 47"/>
          <p:cNvGrpSpPr/>
          <p:nvPr/>
        </p:nvGrpSpPr>
        <p:grpSpPr>
          <a:xfrm>
            <a:off x="6474268" y="3420384"/>
            <a:ext cx="4828721" cy="409728"/>
            <a:chOff x="6649211" y="4595200"/>
            <a:chExt cx="4828721" cy="40972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0018F69-2662-48BC-932A-B2A1919C4B0D}"/>
                </a:ext>
              </a:extLst>
            </p:cNvPr>
            <p:cNvSpPr txBox="1"/>
            <p:nvPr/>
          </p:nvSpPr>
          <p:spPr>
            <a:xfrm>
              <a:off x="7224588" y="4595200"/>
              <a:ext cx="4253344" cy="4097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km-KH" sz="1500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ការវះកាត់ដោយដាក់គ្រាប់ភ្នែកសិប្បនិម្មិត</a:t>
              </a:r>
              <a:endParaRPr lang="en-US" sz="150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endParaRP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52105F61-45AB-4FFA-9DAF-FCA634593FA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9211" y="4645321"/>
              <a:ext cx="532856" cy="262182"/>
            </a:xfrm>
            <a:prstGeom prst="rect">
              <a:avLst/>
            </a:prstGeom>
          </p:spPr>
        </p:pic>
      </p:grpSp>
      <p:grpSp>
        <p:nvGrpSpPr>
          <p:cNvPr id="49" name="Group 48"/>
          <p:cNvGrpSpPr/>
          <p:nvPr/>
        </p:nvGrpSpPr>
        <p:grpSpPr>
          <a:xfrm>
            <a:off x="6463858" y="3900904"/>
            <a:ext cx="4665845" cy="415093"/>
            <a:chOff x="6769701" y="5299266"/>
            <a:chExt cx="4665845" cy="41509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B714B6B-642B-436E-9961-D7F11CEB2E27}"/>
                </a:ext>
              </a:extLst>
            </p:cNvPr>
            <p:cNvSpPr txBox="1"/>
            <p:nvPr/>
          </p:nvSpPr>
          <p:spPr>
            <a:xfrm>
              <a:off x="7306823" y="5304631"/>
              <a:ext cx="4128723" cy="4097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km-KH" sz="1500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ការវះកាត់បេះដូង ឬសរសៃឈាមបេះដូង</a:t>
              </a:r>
              <a:endParaRPr lang="en-US" sz="150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50FA4608-82AB-4DE0-B1C6-4E0033B7F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864667" y="5204300"/>
              <a:ext cx="341285" cy="531218"/>
            </a:xfrm>
            <a:prstGeom prst="rect">
              <a:avLst/>
            </a:prstGeom>
          </p:spPr>
        </p:pic>
      </p:grpSp>
      <p:grpSp>
        <p:nvGrpSpPr>
          <p:cNvPr id="44" name="Group 43"/>
          <p:cNvGrpSpPr/>
          <p:nvPr/>
        </p:nvGrpSpPr>
        <p:grpSpPr>
          <a:xfrm>
            <a:off x="1496538" y="5174462"/>
            <a:ext cx="4942986" cy="646331"/>
            <a:chOff x="6656259" y="2149611"/>
            <a:chExt cx="4942986" cy="646331"/>
          </a:xfrm>
        </p:grpSpPr>
        <p:sp>
          <p:nvSpPr>
            <p:cNvPr id="12" name="Rectangle 11"/>
            <p:cNvSpPr/>
            <p:nvPr/>
          </p:nvSpPr>
          <p:spPr>
            <a:xfrm>
              <a:off x="7180833" y="2149611"/>
              <a:ext cx="441841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m-KH" sz="1500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ការព្យាបាល</a:t>
              </a:r>
              <a:r>
                <a:rPr lang="en-US" sz="1500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​ </a:t>
              </a:r>
              <a:r>
                <a:rPr lang="km-KH" sz="1500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ឬវះកាត់ដើម្បី</a:t>
              </a:r>
              <a:r>
                <a:rPr lang="en-US" sz="1500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​</a:t>
              </a:r>
              <a:r>
                <a:rPr lang="km-KH" sz="1500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កែ</a:t>
              </a:r>
              <a:r>
                <a:rPr lang="en-US" sz="1500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​</a:t>
              </a:r>
              <a:r>
                <a:rPr lang="km-KH" sz="1500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សម្ផស្សឬកែលម្អផ្នែកណាមួយនៃរាងកាយ</a:t>
              </a:r>
              <a:endParaRPr lang="en-US" sz="150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endParaRPr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9A9183F1-CEAF-4D9A-908B-D80BF61F162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56259" y="2166582"/>
              <a:ext cx="439737" cy="502071"/>
            </a:xfrm>
            <a:prstGeom prst="rect">
              <a:avLst/>
            </a:prstGeom>
          </p:spPr>
        </p:pic>
      </p:grpSp>
      <p:grpSp>
        <p:nvGrpSpPr>
          <p:cNvPr id="43" name="Group 42"/>
          <p:cNvGrpSpPr/>
          <p:nvPr/>
        </p:nvGrpSpPr>
        <p:grpSpPr>
          <a:xfrm>
            <a:off x="1530743" y="4680137"/>
            <a:ext cx="3199749" cy="448305"/>
            <a:chOff x="995075" y="5635164"/>
            <a:chExt cx="3199749" cy="5180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EA20027-C762-4497-BFDA-E41849B2D4D9}"/>
                </a:ext>
              </a:extLst>
            </p:cNvPr>
            <p:cNvSpPr txBox="1"/>
            <p:nvPr/>
          </p:nvSpPr>
          <p:spPr>
            <a:xfrm>
              <a:off x="1511548" y="5635164"/>
              <a:ext cx="2683276" cy="4097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km-KH" sz="1500" spc="-60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ការព្យាបាលដោយខ្លួនឯង</a:t>
              </a:r>
              <a:endParaRPr lang="en-US" sz="1500" spc="-6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endParaRP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E23CF17D-31E2-4C23-A3C3-8F7045F82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5075" y="5663948"/>
              <a:ext cx="497529" cy="489269"/>
            </a:xfrm>
            <a:prstGeom prst="rect">
              <a:avLst/>
            </a:prstGeom>
          </p:spPr>
        </p:pic>
      </p:grpSp>
      <p:grpSp>
        <p:nvGrpSpPr>
          <p:cNvPr id="42" name="Group 41"/>
          <p:cNvGrpSpPr/>
          <p:nvPr/>
        </p:nvGrpSpPr>
        <p:grpSpPr>
          <a:xfrm>
            <a:off x="1469092" y="4134815"/>
            <a:ext cx="4434037" cy="509848"/>
            <a:chOff x="991363" y="5041117"/>
            <a:chExt cx="4434037" cy="50984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953B19B-F92D-4EE0-A4D6-AB8FDE03B4E2}"/>
                </a:ext>
              </a:extLst>
            </p:cNvPr>
            <p:cNvSpPr txBox="1"/>
            <p:nvPr/>
          </p:nvSpPr>
          <p:spPr>
            <a:xfrm>
              <a:off x="1575235" y="5041117"/>
              <a:ext cx="3850165" cy="4097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km-KH" sz="1500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សេវាបង្កកំណើតដោយសិប្បនិម្មិត</a:t>
              </a:r>
              <a:endParaRPr lang="en-US" sz="150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endParaRP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0E3A0B54-B8CC-4678-B928-D5797F6334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81509">
              <a:off x="991363" y="5083254"/>
              <a:ext cx="483962" cy="467711"/>
            </a:xfrm>
            <a:prstGeom prst="rect">
              <a:avLst/>
            </a:prstGeom>
          </p:spPr>
        </p:pic>
      </p:grpSp>
      <p:grpSp>
        <p:nvGrpSpPr>
          <p:cNvPr id="38" name="Group 37"/>
          <p:cNvGrpSpPr/>
          <p:nvPr/>
        </p:nvGrpSpPr>
        <p:grpSpPr>
          <a:xfrm>
            <a:off x="1514397" y="1896856"/>
            <a:ext cx="5079267" cy="755976"/>
            <a:chOff x="996017" y="1939816"/>
            <a:chExt cx="5079267" cy="755976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3081737-F580-4341-BB91-AAEDFA15E977}"/>
                </a:ext>
              </a:extLst>
            </p:cNvPr>
            <p:cNvSpPr/>
            <p:nvPr/>
          </p:nvSpPr>
          <p:spPr>
            <a:xfrm>
              <a:off x="1507064" y="1939816"/>
              <a:ext cx="4568220" cy="7559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m-KH" sz="1500" spc="60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ការព្យាបាលដោយឥត</a:t>
              </a:r>
              <a:r>
                <a:rPr lang="en-US" sz="1500" spc="60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​</a:t>
              </a:r>
              <a:r>
                <a:rPr lang="km-KH" sz="1500" spc="60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គិត</a:t>
              </a:r>
              <a:r>
                <a:rPr lang="en-US" sz="1500" spc="60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​</a:t>
              </a:r>
              <a:r>
                <a:rPr lang="km-KH" sz="1500" spc="60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ថ្លៃ</a:t>
              </a:r>
              <a:r>
                <a:rPr lang="en-US" sz="1500" spc="60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​</a:t>
              </a:r>
              <a:r>
                <a:rPr lang="km-KH" sz="1500" spc="60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ក្នុង</a:t>
              </a:r>
              <a:r>
                <a:rPr lang="en-US" sz="1500" spc="60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​</a:t>
              </a:r>
              <a:r>
                <a:rPr lang="km-KH" sz="1500" spc="60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គោលនយោបាយ</a:t>
              </a:r>
              <a:r>
                <a:rPr lang="en-US" sz="1500" spc="60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​</a:t>
              </a:r>
              <a:r>
                <a:rPr lang="km-KH" sz="1500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សុខាភិបាលជាតិ</a:t>
              </a:r>
              <a:endParaRPr lang="en-US" sz="150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endParaRPr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738F6599-9BF7-4A13-87DC-929C5B0A5F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6017" y="2040160"/>
              <a:ext cx="511047" cy="511047"/>
            </a:xfrm>
            <a:prstGeom prst="rect">
              <a:avLst/>
            </a:prstGeom>
          </p:spPr>
        </p:pic>
      </p:grpSp>
      <p:grpSp>
        <p:nvGrpSpPr>
          <p:cNvPr id="39" name="Group 38"/>
          <p:cNvGrpSpPr/>
          <p:nvPr/>
        </p:nvGrpSpPr>
        <p:grpSpPr>
          <a:xfrm>
            <a:off x="1587583" y="2655012"/>
            <a:ext cx="5223937" cy="436671"/>
            <a:chOff x="1012411" y="3088480"/>
            <a:chExt cx="5223937" cy="436671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5515F6C-7DB1-4E2A-9BC1-1B5134A16979}"/>
                </a:ext>
              </a:extLst>
            </p:cNvPr>
            <p:cNvSpPr/>
            <p:nvPr/>
          </p:nvSpPr>
          <p:spPr>
            <a:xfrm>
              <a:off x="1465170" y="3088480"/>
              <a:ext cx="4771178" cy="4097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km-KH" sz="1500" spc="-60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ការថែទាំធ្មេញ</a:t>
              </a:r>
              <a:r>
                <a:rPr lang="en-US" sz="1500" spc="-60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​ (</a:t>
              </a:r>
              <a:r>
                <a:rPr lang="km-KH" sz="1500" spc="-60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ការសម្អាត ការប៉ះ និងការដា​ក់ធ្មេញ</a:t>
              </a:r>
              <a:r>
                <a:rPr lang="en-US" sz="1500" spc="-60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)</a:t>
              </a:r>
            </a:p>
          </p:txBody>
        </p: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E8ECAA4F-902B-4253-96BA-A3B160462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411" y="3109789"/>
              <a:ext cx="323223" cy="415362"/>
            </a:xfrm>
            <a:prstGeom prst="rect">
              <a:avLst/>
            </a:prstGeom>
          </p:spPr>
        </p:pic>
      </p:grpSp>
      <p:grpSp>
        <p:nvGrpSpPr>
          <p:cNvPr id="40" name="Group 39"/>
          <p:cNvGrpSpPr/>
          <p:nvPr/>
        </p:nvGrpSpPr>
        <p:grpSpPr>
          <a:xfrm>
            <a:off x="1555973" y="3148442"/>
            <a:ext cx="4480030" cy="460335"/>
            <a:chOff x="938692" y="3614670"/>
            <a:chExt cx="4480030" cy="49627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E5CB02E-9E9A-4560-B92E-B4E8142DBA36}"/>
                </a:ext>
              </a:extLst>
            </p:cNvPr>
            <p:cNvSpPr txBox="1"/>
            <p:nvPr/>
          </p:nvSpPr>
          <p:spPr>
            <a:xfrm>
              <a:off x="1432398" y="3614670"/>
              <a:ext cx="3986324" cy="4097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km-KH" sz="1500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ការព្យាបាល</a:t>
              </a:r>
              <a:r>
                <a:rPr lang="en-US" sz="1500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​ </a:t>
              </a:r>
              <a:r>
                <a:rPr lang="km-KH" sz="1500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និងការវះកាត់ប្តូរភេទ</a:t>
              </a:r>
              <a:endParaRPr lang="en-US" sz="150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endParaRPr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588F5DFF-B134-4C46-B32E-23284A9F6C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8692" y="3707322"/>
              <a:ext cx="358727" cy="403625"/>
            </a:xfrm>
            <a:prstGeom prst="rect">
              <a:avLst/>
            </a:prstGeom>
          </p:spPr>
        </p:pic>
      </p:grpSp>
      <p:grpSp>
        <p:nvGrpSpPr>
          <p:cNvPr id="41" name="Group 40"/>
          <p:cNvGrpSpPr/>
          <p:nvPr/>
        </p:nvGrpSpPr>
        <p:grpSpPr>
          <a:xfrm>
            <a:off x="1552080" y="3621382"/>
            <a:ext cx="3578408" cy="491062"/>
            <a:chOff x="996018" y="4297493"/>
            <a:chExt cx="3578408" cy="49106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1E44E8C-1A93-402E-B4CF-07F2F42B0F5D}"/>
                </a:ext>
              </a:extLst>
            </p:cNvPr>
            <p:cNvSpPr txBox="1"/>
            <p:nvPr/>
          </p:nvSpPr>
          <p:spPr>
            <a:xfrm>
              <a:off x="1525686" y="4297493"/>
              <a:ext cx="3048740" cy="4097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km-KH" sz="1500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ការផ្សាំឬប្តូរសរីរាង្គផ្សេងៗ </a:t>
              </a:r>
              <a:endParaRPr lang="en-US" sz="150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endParaRPr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33FDA6A4-0EF2-47A3-AC01-8EFAEA5845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6018" y="4428111"/>
              <a:ext cx="454856" cy="360444"/>
            </a:xfrm>
            <a:prstGeom prst="rect">
              <a:avLst/>
            </a:prstGeom>
          </p:spPr>
        </p:pic>
      </p:grpSp>
      <p:sp>
        <p:nvSpPr>
          <p:cNvPr id="95" name="Rectangle 94"/>
          <p:cNvSpPr/>
          <p:nvPr/>
        </p:nvSpPr>
        <p:spPr>
          <a:xfrm>
            <a:off x="1561854" y="1111614"/>
            <a:ext cx="998764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km-KH" sz="1600" b="1" spc="4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មាត្រា១៧នៃអនុក្រឹត្យលេខ១៣៤អនក្រ.បក ចុះថ្ងៃទី២៣ ខែសីហា ឆ្នាំ២០១៧ សេវាខាងក្រោមនេះ</a:t>
            </a:r>
            <a:r>
              <a:rPr lang="km-KH" sz="1600" b="1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មិនផ្តល់ជូនសមាជិកប.ស.ស.  មានដូចជា៖</a:t>
            </a:r>
            <a:endParaRPr lang="en-US" sz="1600" b="1" dirty="0">
              <a:solidFill>
                <a:srgbClr val="002060"/>
              </a:solidFill>
              <a:latin typeface="Khmer OS System" panose="02000500000000020004" pitchFamily="2" charset="0"/>
              <a:cs typeface="Khmer OS System" panose="02000500000000020004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448525" y="5797651"/>
            <a:ext cx="73587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m-KH" sz="1600" b="1" dirty="0">
                <a:solidFill>
                  <a:srgbClr val="FF000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ចំណាំ៖ សម្រាប់មុខសេវាខាងលើផ្តល់ជូនតែករណីសង្គ្រោះបន្ទាន់ប៉ុណ្ណោះ។</a:t>
            </a:r>
            <a:endParaRPr lang="en-US" sz="1600" b="1" dirty="0">
              <a:solidFill>
                <a:srgbClr val="FF0000"/>
              </a:solidFill>
              <a:latin typeface="Khmer OS System" panose="02000500000000020004" pitchFamily="2" charset="0"/>
              <a:cs typeface="Khmer OS System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92704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350207" y="1893530"/>
            <a:ext cx="11609563" cy="3857931"/>
            <a:chOff x="888280" y="2334811"/>
            <a:chExt cx="10378299" cy="3375523"/>
          </a:xfrm>
        </p:grpSpPr>
        <p:sp>
          <p:nvSpPr>
            <p:cNvPr id="2" name="Rectangle 1"/>
            <p:cNvSpPr/>
            <p:nvPr/>
          </p:nvSpPr>
          <p:spPr>
            <a:xfrm>
              <a:off x="6269190" y="4127302"/>
              <a:ext cx="4946694" cy="444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82880" algn="just">
                <a:lnSpc>
                  <a:spcPct val="150000"/>
                </a:lnSpc>
              </a:pPr>
              <a:r>
                <a:rPr lang="km-KH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១២</a:t>
              </a:r>
              <a:r>
                <a:rPr lang="en-GB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-</a:t>
              </a:r>
              <a:r>
                <a:rPr lang="km-KH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ជំងឺតាឡាសសឺមី(</a:t>
              </a:r>
              <a:r>
                <a:rPr lang="en-US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Thalassemia)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C0BECAA-F7A1-4121-8F78-FF7DC61589A7}"/>
                </a:ext>
              </a:extLst>
            </p:cNvPr>
            <p:cNvSpPr txBox="1"/>
            <p:nvPr/>
          </p:nvSpPr>
          <p:spPr>
            <a:xfrm>
              <a:off x="1076930" y="2456443"/>
              <a:ext cx="4717741" cy="3231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km-KH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១</a:t>
              </a:r>
              <a:r>
                <a:rPr lang="en-GB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-</a:t>
              </a:r>
              <a:r>
                <a:rPr lang="km-KH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ជំងឺខ្សោយបេះដូង (</a:t>
              </a:r>
              <a:r>
                <a:rPr lang="en-US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Cardiac Failure</a:t>
              </a:r>
              <a:r>
                <a:rPr lang="km-KH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)</a:t>
              </a:r>
              <a:endParaRPr lang="en-US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6DBB446-3584-4BF5-ABBD-590CE1C8A3F8}"/>
                </a:ext>
              </a:extLst>
            </p:cNvPr>
            <p:cNvSpPr txBox="1"/>
            <p:nvPr/>
          </p:nvSpPr>
          <p:spPr>
            <a:xfrm>
              <a:off x="888280" y="2750522"/>
              <a:ext cx="4483223" cy="444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2880" algn="just">
                <a:lnSpc>
                  <a:spcPct val="150000"/>
                </a:lnSpc>
              </a:pPr>
              <a:r>
                <a:rPr lang="km-KH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២</a:t>
              </a:r>
              <a:r>
                <a:rPr lang="en-GB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-</a:t>
              </a:r>
              <a:r>
                <a:rPr lang="km-KH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ជំងឺសាច់ដុំបេះដូង (</a:t>
              </a:r>
              <a:r>
                <a:rPr lang="en-US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Cardiomyopathy</a:t>
              </a:r>
              <a:r>
                <a:rPr lang="km-KH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)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A09086C-F1DD-4FAD-A691-8571FF1C2143}"/>
                </a:ext>
              </a:extLst>
            </p:cNvPr>
            <p:cNvSpPr txBox="1"/>
            <p:nvPr/>
          </p:nvSpPr>
          <p:spPr>
            <a:xfrm>
              <a:off x="891171" y="3154964"/>
              <a:ext cx="5378019" cy="444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2880" algn="just">
                <a:lnSpc>
                  <a:spcPct val="150000"/>
                </a:lnSpc>
              </a:pPr>
              <a:r>
                <a:rPr lang="km-KH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៣</a:t>
              </a:r>
              <a:r>
                <a:rPr lang="en-GB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-</a:t>
              </a:r>
              <a:r>
                <a:rPr lang="km-KH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ជំងឺរលាកថ្លើមប្រភេទបេរ៉ាំរ៉ៃ (</a:t>
              </a:r>
              <a:r>
                <a:rPr lang="en-US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Chronic Hepatitis B</a:t>
              </a:r>
              <a:r>
                <a:rPr lang="km-KH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)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C0142FA-38B0-4030-9B53-115595FD186B}"/>
                </a:ext>
              </a:extLst>
            </p:cNvPr>
            <p:cNvSpPr txBox="1"/>
            <p:nvPr/>
          </p:nvSpPr>
          <p:spPr>
            <a:xfrm>
              <a:off x="888280" y="3609214"/>
              <a:ext cx="5169023" cy="8078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2880" algn="just">
                <a:lnSpc>
                  <a:spcPct val="150000"/>
                </a:lnSpc>
              </a:pPr>
              <a:r>
                <a:rPr lang="km-KH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៤</a:t>
              </a:r>
              <a:r>
                <a:rPr lang="en-GB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-</a:t>
              </a:r>
              <a:r>
                <a:rPr lang="km-KH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ជំងឺរលាកថ្លើមប្រភេទសេរ៉ាំរ៉ៃ (</a:t>
              </a:r>
              <a:r>
                <a:rPr lang="en-US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Chronic Hepatitis C</a:t>
              </a:r>
              <a:r>
                <a:rPr lang="km-KH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)</a:t>
              </a:r>
              <a:endParaRPr lang="en-US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46B852B-40E8-4B8C-BE73-3DE2B9124803}"/>
                </a:ext>
              </a:extLst>
            </p:cNvPr>
            <p:cNvSpPr txBox="1"/>
            <p:nvPr/>
          </p:nvSpPr>
          <p:spPr>
            <a:xfrm>
              <a:off x="888280" y="4068204"/>
              <a:ext cx="457421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2880" algn="just">
                <a:lnSpc>
                  <a:spcPct val="150000"/>
                </a:lnSpc>
              </a:pPr>
              <a:r>
                <a:rPr lang="km-KH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៥</a:t>
              </a:r>
              <a:r>
                <a:rPr lang="en-GB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-</a:t>
              </a:r>
              <a:r>
                <a:rPr lang="km-KH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ជំងឺតំរងនោមរ៉ាំរ៉ៃ </a:t>
              </a:r>
              <a:r>
                <a:rPr lang="en-US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(Chronic renal disease)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85A74A7-3980-48FF-A75F-33F871550CB8}"/>
                </a:ext>
              </a:extLst>
            </p:cNvPr>
            <p:cNvSpPr txBox="1"/>
            <p:nvPr/>
          </p:nvSpPr>
          <p:spPr>
            <a:xfrm>
              <a:off x="888280" y="4499091"/>
              <a:ext cx="3799642" cy="8078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2880" algn="just">
                <a:lnSpc>
                  <a:spcPct val="150000"/>
                </a:lnSpc>
              </a:pPr>
              <a:r>
                <a:rPr lang="km-KH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៦</a:t>
              </a:r>
              <a:r>
                <a:rPr lang="en-GB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-</a:t>
              </a:r>
              <a:r>
                <a:rPr lang="km-KH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ជំងឺក្រិនថ្លើម (</a:t>
              </a:r>
              <a:r>
                <a:rPr lang="en-US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Cirrhosis of the liver)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2AD199F-6ADA-430B-9CC6-C97C4EEAA8B4}"/>
                </a:ext>
              </a:extLst>
            </p:cNvPr>
            <p:cNvSpPr txBox="1"/>
            <p:nvPr/>
          </p:nvSpPr>
          <p:spPr>
            <a:xfrm>
              <a:off x="898022" y="4902460"/>
              <a:ext cx="5858398" cy="8078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2880">
                <a:lnSpc>
                  <a:spcPct val="150000"/>
                </a:lnSpc>
              </a:pPr>
              <a:r>
                <a:rPr lang="km-KH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៧</a:t>
              </a:r>
              <a:r>
                <a:rPr lang="en-GB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-</a:t>
              </a:r>
              <a:r>
                <a:rPr lang="km-KH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ជំងឺសរសៃឈាមក្រហមបេះដូង (</a:t>
              </a:r>
              <a:r>
                <a:rPr lang="en-US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Coronary Artery </a:t>
              </a:r>
              <a:r>
                <a:rPr lang="en-US" dirty="0" err="1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Dise</a:t>
              </a:r>
              <a:r>
                <a:rPr lang="km-KH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​​</a:t>
              </a:r>
              <a:r>
                <a:rPr lang="en-US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a</a:t>
              </a:r>
              <a:r>
                <a:rPr lang="km-KH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​​</a:t>
              </a:r>
              <a:r>
                <a:rPr lang="en-US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se)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C6757D6-17A9-464E-A43B-2AED11E5DECD}"/>
                </a:ext>
              </a:extLst>
            </p:cNvPr>
            <p:cNvSpPr txBox="1"/>
            <p:nvPr/>
          </p:nvSpPr>
          <p:spPr>
            <a:xfrm>
              <a:off x="6305931" y="2334811"/>
              <a:ext cx="4583193" cy="444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2880" algn="just">
                <a:lnSpc>
                  <a:spcPct val="150000"/>
                </a:lnSpc>
              </a:pPr>
              <a:r>
                <a:rPr lang="km-KH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៨</a:t>
              </a:r>
              <a:r>
                <a:rPr lang="en-GB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-</a:t>
              </a:r>
              <a:r>
                <a:rPr lang="km-KH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ជំងឺវិបត្តិចង្វាក់បេះដូង (</a:t>
              </a:r>
              <a:r>
                <a:rPr lang="en-US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Dysrhythmias)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A6413E2-2278-48CA-ADDC-E1D794DDE671}"/>
                </a:ext>
              </a:extLst>
            </p:cNvPr>
            <p:cNvSpPr txBox="1"/>
            <p:nvPr/>
          </p:nvSpPr>
          <p:spPr>
            <a:xfrm>
              <a:off x="6269192" y="2753641"/>
              <a:ext cx="4339931" cy="444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2880" algn="just">
                <a:lnSpc>
                  <a:spcPct val="150000"/>
                </a:lnSpc>
              </a:pPr>
              <a:r>
                <a:rPr lang="km-KH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៩</a:t>
              </a:r>
              <a:r>
                <a:rPr lang="en-GB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-</a:t>
              </a:r>
              <a:r>
                <a:rPr lang="km-KH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ជំងឺក្រិនសរីរាង្គ(</a:t>
              </a:r>
              <a:r>
                <a:rPr lang="en-US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Multiple Sclerosis)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03A1FF5-D4CC-4662-A32E-3BFA1876014E}"/>
                </a:ext>
              </a:extLst>
            </p:cNvPr>
            <p:cNvSpPr txBox="1"/>
            <p:nvPr/>
          </p:nvSpPr>
          <p:spPr>
            <a:xfrm>
              <a:off x="6269192" y="3203878"/>
              <a:ext cx="3925102" cy="444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2880" algn="just">
                <a:lnSpc>
                  <a:spcPct val="150000"/>
                </a:lnSpc>
              </a:pPr>
              <a:r>
                <a:rPr lang="km-KH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១០</a:t>
              </a:r>
              <a:r>
                <a:rPr lang="en-GB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-</a:t>
              </a:r>
              <a:r>
                <a:rPr lang="km-KH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ជំងឺវិកលចរិត(</a:t>
              </a:r>
              <a:r>
                <a:rPr lang="en-US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 Schizophrenia</a:t>
              </a:r>
              <a:r>
                <a:rPr lang="km-KH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)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BB19BE3-590A-4A90-8D57-EC296B2846EF}"/>
                </a:ext>
              </a:extLst>
            </p:cNvPr>
            <p:cNvSpPr txBox="1"/>
            <p:nvPr/>
          </p:nvSpPr>
          <p:spPr>
            <a:xfrm>
              <a:off x="6269192" y="3655915"/>
              <a:ext cx="4997387" cy="8078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2880" algn="just">
                <a:lnSpc>
                  <a:spcPct val="150000"/>
                </a:lnSpc>
              </a:pPr>
              <a:r>
                <a:rPr lang="km-KH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១១</a:t>
              </a:r>
              <a:r>
                <a:rPr lang="en-GB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-</a:t>
              </a:r>
              <a:r>
                <a:rPr lang="km-KH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ជំងឺលុយពុស </a:t>
              </a:r>
              <a:r>
                <a:rPr lang="en-US" dirty="0">
                  <a:solidFill>
                    <a:srgbClr val="002060"/>
                  </a:solidFill>
                  <a:latin typeface="Khmer OS System" panose="02000500000000020004" pitchFamily="2" charset="0"/>
                  <a:cs typeface="Khmer OS System" panose="02000500000000020004" pitchFamily="2" charset="0"/>
                </a:rPr>
                <a:t>(Systemic Lupus Erythematosus)</a:t>
              </a:r>
            </a:p>
          </p:txBody>
        </p:sp>
      </p:grp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8" t="20094" r="5048" b="8732"/>
          <a:stretch/>
        </p:blipFill>
        <p:spPr>
          <a:xfrm>
            <a:off x="7478090" y="4525050"/>
            <a:ext cx="3198796" cy="1856575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560107" y="1270901"/>
            <a:ext cx="84529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m-KH" sz="200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មាត្រា១៨នៃអនុក្រឹត្យលេខ១៣៤អនក្រ.បក ចុះថ្ងៃទី២៣ ខែសីហា ឆ្នាំ២០១៧</a:t>
            </a:r>
            <a:endParaRPr lang="en-GB" sz="2000" dirty="0">
              <a:solidFill>
                <a:srgbClr val="002060"/>
              </a:solidFill>
              <a:latin typeface="Khmer OS System" panose="02000500000000020004" pitchFamily="2" charset="0"/>
              <a:cs typeface="Khmer OS System" panose="02000500000000020004" pitchFamily="2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4097BBB2-7D5C-409A-9187-E991DFF80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9992" y="464162"/>
            <a:ext cx="4944308" cy="69124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km-KH" sz="2400" dirty="0">
                <a:solidFill>
                  <a:srgbClr val="002060"/>
                </a:solidFill>
                <a:latin typeface="Khmer OS Muol Light" panose="02000500000000020004" pitchFamily="2" charset="0"/>
                <a:cs typeface="Khmer OS Muol Light" panose="02000500000000020004" pitchFamily="2" charset="0"/>
              </a:rPr>
              <a:t>៩.</a:t>
            </a:r>
            <a:r>
              <a:rPr lang="km-KH" sz="2400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 </a:t>
            </a:r>
            <a:r>
              <a:rPr lang="km-KH" sz="2400" dirty="0">
                <a:solidFill>
                  <a:srgbClr val="002060"/>
                </a:solidFill>
                <a:latin typeface="Khmer OS Muol Light" panose="02000500000000020004" pitchFamily="2" charset="0"/>
                <a:cs typeface="Khmer OS Muol Light" panose="02000500000000020004" pitchFamily="2" charset="0"/>
              </a:rPr>
              <a:t>ប្រភេទជំងឺរ៉ាំរ៉ៃ</a:t>
            </a:r>
            <a:endParaRPr lang="km-KH" sz="2200" dirty="0">
              <a:solidFill>
                <a:srgbClr val="002060"/>
              </a:solidFill>
              <a:latin typeface="Khmer OS Muol Light" panose="02000500000000020004" pitchFamily="2" charset="0"/>
              <a:cs typeface="Khmer OS Muol Light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5265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7124F-5324-4303-AAFB-6F8F2E0CB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859" y="127462"/>
            <a:ext cx="10572404" cy="1313844"/>
          </a:xfrm>
        </p:spPr>
        <p:txBody>
          <a:bodyPr>
            <a:normAutofit/>
          </a:bodyPr>
          <a:lstStyle/>
          <a:p>
            <a:r>
              <a:rPr lang="km-KH" sz="3200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១០.ការទាមទារអត្ថប្រយោជន៍ជាសាច់ប្រាក់</a:t>
            </a:r>
            <a:endParaRPr lang="en-US" sz="320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7023E3C-51A6-41EE-BAE6-F0F81ED591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4739427"/>
              </p:ext>
            </p:extLst>
          </p:nvPr>
        </p:nvGraphicFramePr>
        <p:xfrm>
          <a:off x="369651" y="1330036"/>
          <a:ext cx="11614826" cy="53644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844540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22FAF-F3A3-4E35-841E-F81DC8571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921"/>
            <a:ext cx="10515600" cy="919942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II</a:t>
            </a:r>
            <a:r>
              <a:rPr lang="km-KH" sz="2800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.របបសន្តិសុខសង្គមផ្នែកហានិភ័យការងារ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D3E552-53E0-4670-B956-47FFAC77FB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5852" y="1252451"/>
            <a:ext cx="10900756" cy="39291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m-KH" sz="2400" dirty="0">
                <a:latin typeface="Khmer OS System" panose="02000500000000020004" pitchFamily="2" charset="0"/>
                <a:cs typeface="Khmer OS System" panose="02000500000000020004" pitchFamily="2" charset="0"/>
              </a:rPr>
              <a:t>១.វិសាលភាព</a:t>
            </a:r>
            <a:endParaRPr lang="en-US" sz="2400" dirty="0">
              <a:latin typeface="Khmer OS System" panose="02000500000000020004" pitchFamily="2" charset="0"/>
              <a:cs typeface="Khmer OS System" panose="02000500000000020004" pitchFamily="2" charset="0"/>
            </a:endParaRPr>
          </a:p>
          <a:p>
            <a:pPr marL="0" indent="0">
              <a:buNone/>
            </a:pPr>
            <a:r>
              <a:rPr lang="km-KH" sz="2400" dirty="0">
                <a:latin typeface="Khmer OS System" panose="02000500000000020004" pitchFamily="2" charset="0"/>
                <a:cs typeface="Khmer OS System" panose="02000500000000020004" pitchFamily="2" charset="0"/>
              </a:rPr>
              <a:t>២.និយមន័យហានិភ័យការងារ</a:t>
            </a:r>
            <a:endParaRPr lang="en-US" sz="2400" dirty="0">
              <a:latin typeface="Khmer OS System" panose="02000500000000020004" pitchFamily="2" charset="0"/>
              <a:cs typeface="Khmer OS System" panose="02000500000000020004" pitchFamily="2" charset="0"/>
            </a:endParaRPr>
          </a:p>
          <a:p>
            <a:pPr marL="0" indent="0">
              <a:buNone/>
            </a:pPr>
            <a:r>
              <a:rPr lang="km-KH" sz="2400" dirty="0">
                <a:latin typeface="Khmer OS System" panose="02000500000000020004" pitchFamily="2" charset="0"/>
                <a:cs typeface="Khmer OS System" panose="02000500000000020004" pitchFamily="2" charset="0"/>
              </a:rPr>
              <a:t>៣.លក្ខខណ្ឌចុះបញ្ជីផ្នែកហានិភ័យការងារ</a:t>
            </a:r>
            <a:endParaRPr lang="en-US" sz="2400" dirty="0">
              <a:latin typeface="Khmer OS System" panose="02000500000000020004" pitchFamily="2" charset="0"/>
              <a:cs typeface="Khmer OS System" panose="02000500000000020004" pitchFamily="2" charset="0"/>
            </a:endParaRPr>
          </a:p>
          <a:p>
            <a:pPr marL="0" indent="0">
              <a:buNone/>
            </a:pPr>
            <a:r>
              <a:rPr lang="km-KH" sz="2400" dirty="0">
                <a:latin typeface="Khmer OS System" panose="02000500000000020004" pitchFamily="2" charset="0"/>
                <a:cs typeface="Khmer OS System" panose="02000500000000020004" pitchFamily="2" charset="0"/>
              </a:rPr>
              <a:t>៤.បង់ភាគទាន</a:t>
            </a:r>
            <a:endParaRPr lang="en-US" sz="2400" dirty="0">
              <a:latin typeface="Khmer OS System" panose="02000500000000020004" pitchFamily="2" charset="0"/>
              <a:cs typeface="Khmer OS System" panose="02000500000000020004" pitchFamily="2" charset="0"/>
            </a:endParaRPr>
          </a:p>
          <a:p>
            <a:pPr marL="0" indent="0">
              <a:buNone/>
            </a:pPr>
            <a:r>
              <a:rPr lang="km-KH" sz="2400" dirty="0">
                <a:latin typeface="Khmer OS System" panose="02000500000000020004" pitchFamily="2" charset="0"/>
                <a:cs typeface="Khmer OS System" panose="02000500000000020004" pitchFamily="2" charset="0"/>
              </a:rPr>
              <a:t>៥.អត្ថប្រយោជន៍(តាវកាលិកហានិភ័យការងារ)</a:t>
            </a:r>
            <a:endParaRPr lang="en-US" sz="2400" dirty="0">
              <a:latin typeface="Khmer OS System" panose="02000500000000020004" pitchFamily="2" charset="0"/>
              <a:cs typeface="Khmer OS System" panose="02000500000000020004" pitchFamily="2" charset="0"/>
            </a:endParaRPr>
          </a:p>
          <a:p>
            <a:pPr marL="0" indent="0">
              <a:buNone/>
            </a:pPr>
            <a:r>
              <a:rPr lang="km-KH" sz="2400" dirty="0">
                <a:latin typeface="Khmer OS System" panose="02000500000000020004" pitchFamily="2" charset="0"/>
                <a:cs typeface="Khmer OS System" panose="02000500000000020004" pitchFamily="2" charset="0"/>
              </a:rPr>
              <a:t>៦.ការគណនាប្រាក់បំណាច់ប្រចាំថ្ងៃ វិភាជន៍ និងធនលាភបាត់បង់សមត្ថភាពការងារជាអចិន្ត្រៃយ៍</a:t>
            </a:r>
            <a:endParaRPr lang="en-US" sz="2400" dirty="0">
              <a:latin typeface="Khmer OS System" panose="02000500000000020004" pitchFamily="2" charset="0"/>
              <a:cs typeface="Khmer OS System" panose="02000500000000020004" pitchFamily="2" charset="0"/>
            </a:endParaRPr>
          </a:p>
          <a:p>
            <a:pPr marL="0" indent="0">
              <a:buNone/>
            </a:pPr>
            <a:r>
              <a:rPr lang="km-KH" sz="2400" dirty="0">
                <a:solidFill>
                  <a:srgbClr val="002060"/>
                </a:solidFill>
                <a:latin typeface="Khmer OS System" panose="02000500000000020004" pitchFamily="2" charset="0"/>
                <a:cs typeface="Khmer OS System" panose="02000500000000020004" pitchFamily="2" charset="0"/>
              </a:rPr>
              <a:t>៧.ការផ្តល់វិភាជន៍បូជាសព ការផ្តល់និងការគណនាធនលាភឧត្តរជីវី</a:t>
            </a:r>
            <a:endParaRPr lang="en-US" sz="2400" dirty="0">
              <a:solidFill>
                <a:srgbClr val="002060"/>
              </a:solidFill>
              <a:latin typeface="Khmer OS System" panose="02000500000000020004" pitchFamily="2" charset="0"/>
              <a:cs typeface="Khmer OS System" panose="02000500000000020004" pitchFamily="2" charset="0"/>
            </a:endParaRPr>
          </a:p>
          <a:p>
            <a:endParaRPr lang="en-US" sz="2400" dirty="0">
              <a:latin typeface="Khmer OS System" panose="02000500000000020004" pitchFamily="2" charset="0"/>
              <a:cs typeface="Khmer OS System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6151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5D0D6-5EB4-4E97-A51A-93763DA57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105" y="-210593"/>
            <a:ext cx="10544695" cy="1396972"/>
          </a:xfrm>
        </p:spPr>
        <p:txBody>
          <a:bodyPr>
            <a:normAutofit/>
          </a:bodyPr>
          <a:lstStyle/>
          <a:p>
            <a:pPr algn="ctr"/>
            <a:r>
              <a:rPr lang="km-KH" sz="2800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១.វិសាលភាព</a:t>
            </a:r>
            <a:endParaRPr lang="en-US" sz="2800" dirty="0">
              <a:latin typeface="Khmer OS Muol Light" panose="02000500000000020004" pitchFamily="2" charset="0"/>
              <a:cs typeface="Khmer OS Muol Light" panose="02000500000000020004" pitchFamily="2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2F1291E-13E5-4EDA-8C3C-5A5A173B10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8026315"/>
              </p:ext>
            </p:extLst>
          </p:nvPr>
        </p:nvGraphicFramePr>
        <p:xfrm>
          <a:off x="72572" y="841830"/>
          <a:ext cx="12075886" cy="59073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75886">
                  <a:extLst>
                    <a:ext uri="{9D8B030D-6E8A-4147-A177-3AD203B41FA5}">
                      <a16:colId xmlns:a16="http://schemas.microsoft.com/office/drawing/2014/main" val="2910987439"/>
                    </a:ext>
                  </a:extLst>
                </a:gridCol>
              </a:tblGrid>
              <a:tr h="75737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បុគ្គលសាធារណៈកំពុងបម្រើការងារនៅតាមស្ថាប័ន អង្គភាព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356328"/>
                  </a:ext>
                </a:extLst>
              </a:tr>
              <a:tr h="5149936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មន្រ្តីរាជការក្នុងក្របខណ្ឌមុខងារសាធារណៈដែលបម្រើការងារនៅតាមក្រសួង ស្ថាប័ន អង្គភាពនៅថ្នាក់ជាតិ​ និងថ្នាក់ក្រោមជាតិ ហើយដែលស្ថិតក្រោមបទប្បញ្ញត្តិនៃច្បាប់ស្តីពីសហលក្ខន្តិកៈមន្រ្តីរាជការស៊ីវិលនៃព្រះរាជាណាចក្រកម្ពុជា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មន្រ្តីរាជការដែលបម្រើការងារក្នុងស្ថាប័ននីតិប្បញ្ញត្តិ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មន្រ្តីរាជការដែលបម្រើការងារក្នុងស្ថាប័នតុលាការ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មន្រ្តីជាប់កិច្ចសន្យាដែលទទួលស្គាល់ដោយក្រសួងមុខងារសារធារណៈ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km-KH" sz="2000" spc="-150" baseline="0" dirty="0">
                          <a:solidFill>
                            <a:schemeClr val="tx1"/>
                          </a:solidFill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មន្ត្រីបម្រើការងារនៅ គ.ជ.ប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km-KH" sz="2000" spc="-150" baseline="0" dirty="0">
                          <a:solidFill>
                            <a:schemeClr val="tx1"/>
                          </a:solidFill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អាជ្ញាធរសវនកម្មជាតិ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7417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60936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00704-3680-419E-9B8C-6FF9E14A5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647" y="315885"/>
            <a:ext cx="10539153" cy="1374804"/>
          </a:xfrm>
        </p:spPr>
        <p:txBody>
          <a:bodyPr>
            <a:normAutofit/>
          </a:bodyPr>
          <a:lstStyle/>
          <a:p>
            <a:pPr algn="ctr"/>
            <a:r>
              <a:rPr lang="km-KH" sz="2800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២.និយមន័យហានិភ័យការងារ</a:t>
            </a:r>
            <a:endParaRPr lang="en-US" sz="2800" dirty="0">
              <a:latin typeface="Khmer OS Muol Light" panose="02000500000000020004" pitchFamily="2" charset="0"/>
              <a:cs typeface="Khmer OS Muol Light" panose="02000500000000020004" pitchFamily="2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F231B24-C14B-4E24-87C5-9F6A6FABDF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225997"/>
              </p:ext>
            </p:extLst>
          </p:nvPr>
        </p:nvGraphicFramePr>
        <p:xfrm>
          <a:off x="838200" y="1825625"/>
          <a:ext cx="10507287" cy="46754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86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47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338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7804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sz="2400" dirty="0">
                          <a:solidFill>
                            <a:schemeClr val="tx1"/>
                          </a:solidFill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គ្រោះថ្នាក់ការងារ</a:t>
                      </a:r>
                      <a:endParaRPr lang="en-US" sz="2400" dirty="0">
                        <a:solidFill>
                          <a:schemeClr val="tx1"/>
                        </a:solidFill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sz="2400" dirty="0">
                          <a:solidFill>
                            <a:schemeClr val="tx1"/>
                          </a:solidFill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ជម្ងឺវិជ្ជាជីវៈ</a:t>
                      </a:r>
                      <a:endParaRPr lang="en-US" sz="2400" dirty="0">
                        <a:solidFill>
                          <a:schemeClr val="tx1"/>
                        </a:solidFill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6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sz="18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ក្នុងកន្លែងការងារ</a:t>
                      </a:r>
                      <a:endParaRPr lang="en-US" sz="18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sz="18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កំឡុងពេលធ្វើដំណើរ</a:t>
                      </a:r>
                      <a:endParaRPr lang="en-US" sz="18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z="18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ជាជម្ងឺដែលបណ្តាលមកពីវិជ្ជាជីវៈ ក៏ត្រូវចាត់ទុកជាហានិភ័យការងារដែរ។ ធាតុផ្សំដែលអាចកើតមានឡើងមានដូចជាៈ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m-KH" sz="18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ចេញពីកន្លែងការងារ(មុខរបរទាក់ទងជាតិពុលឬតំបន់មិនប្រក្រតីដែលអាចនាំឲ្យកើត ជម្ងឺផ្សេងៗ)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m-KH" sz="18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នៅធ្វើការឬឈប់ធ្វើការ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5654"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m-KH" sz="1800" b="1" dirty="0">
                          <a:solidFill>
                            <a:schemeClr val="tx1"/>
                          </a:solidFill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គ្រោះថ្នាក់ធ្លាក់លើរូបកាយកម្មករនិយោជិតទោះដោយហេតុណាក៏ដោយពេលបំពេញការងារឲ្យនិយោជក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m-KH" sz="1800" b="1" dirty="0">
                          <a:solidFill>
                            <a:schemeClr val="tx1"/>
                          </a:solidFill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គ្រោះថ្នាក់ពេលធ្វើដំណើរពីលំនៅស្ថានខ្លួនត្រង់ឆ្ពោះទៅកន្លែងធ្វើការ ឬវិលមកវិញដោយគ្មានឈប់ឬ វាងទៅកន្លែងផ្សេងជាប្រយោជន៍ផ្ទាល់ខ្លួន ឬក្រៅពីការងារ ដែលគេតម្រូវ   ឲ្យទៅ ។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endParaRPr lang="km-KH" sz="14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83316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B46D7-4AEB-42B7-B918-8690D2925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273" y="282633"/>
            <a:ext cx="10522527" cy="1408055"/>
          </a:xfrm>
        </p:spPr>
        <p:txBody>
          <a:bodyPr>
            <a:normAutofit/>
          </a:bodyPr>
          <a:lstStyle/>
          <a:p>
            <a:pPr algn="ctr"/>
            <a:r>
              <a:rPr lang="km-KH" sz="2800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៣.លក្ខខណ្ឌចុះបញ្ជីផ្នែកហានិភ័យការងារ</a:t>
            </a:r>
            <a:endParaRPr lang="en-US" sz="2800" dirty="0">
              <a:latin typeface="Khmer OS Muol Light" panose="02000500000000020004" pitchFamily="2" charset="0"/>
              <a:cs typeface="Khmer OS Muol Light" panose="02000500000000020004" pitchFamily="2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8CE22DA-296D-4BD5-BC88-4A962E2DC9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2977642"/>
              </p:ext>
            </p:extLst>
          </p:nvPr>
        </p:nvGraphicFramePr>
        <p:xfrm>
          <a:off x="526472" y="1683657"/>
          <a:ext cx="11127973" cy="25980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27973">
                  <a:extLst>
                    <a:ext uri="{9D8B030D-6E8A-4147-A177-3AD203B41FA5}">
                      <a16:colId xmlns:a16="http://schemas.microsoft.com/office/drawing/2014/main" val="2136279421"/>
                    </a:ext>
                  </a:extLst>
                </a:gridCol>
              </a:tblGrid>
              <a:tr h="6470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មន្រ្តីសាធារណៈ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039387"/>
                  </a:ext>
                </a:extLst>
              </a:tr>
              <a:tr h="11863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ការចុះបញ្ជីមន្រ្តីសាធារណៈក្នុងប្រព័ន្ធបេឡាជាតិសន្តិសុខសង្គម អនុវត្តដូចគ្នាក្នុងរបបសន្តិសុខសង្គមផ្នែកថែទាំសុខភាព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470194"/>
                  </a:ext>
                </a:extLst>
              </a:tr>
              <a:tr h="76465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sz="2000" spc="-100" baseline="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សហព័ទ្ធនិងកូនក្នុងបន្ទុក (មិនមានរបបសន្តិសុខសង្គមផ្នែកហានិភ័យកាងារ)</a:t>
                      </a:r>
                      <a:endParaRPr lang="en-US" sz="2000" spc="-100" baseline="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3002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78100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C496C-030A-4144-A4CC-2434B88EF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105" y="293717"/>
            <a:ext cx="10544695" cy="1396972"/>
          </a:xfrm>
        </p:spPr>
        <p:txBody>
          <a:bodyPr>
            <a:normAutofit/>
          </a:bodyPr>
          <a:lstStyle/>
          <a:p>
            <a:pPr algn="ctr"/>
            <a:r>
              <a:rPr lang="km-KH" sz="2400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៤.បង់ភាគទាន</a:t>
            </a:r>
            <a:endParaRPr lang="en-US" sz="2400" dirty="0">
              <a:latin typeface="Khmer OS Muol Light" panose="02000500000000020004" pitchFamily="2" charset="0"/>
              <a:cs typeface="Khmer OS Muol Light" panose="02000500000000020004" pitchFamily="2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8F559F6-1A43-46D2-85B1-57D09816F6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0896555"/>
              </p:ext>
            </p:extLst>
          </p:nvPr>
        </p:nvGraphicFramePr>
        <p:xfrm>
          <a:off x="825732" y="1806633"/>
          <a:ext cx="10745584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45584">
                  <a:extLst>
                    <a:ext uri="{9D8B030D-6E8A-4147-A177-3AD203B41FA5}">
                      <a16:colId xmlns:a16="http://schemas.microsoft.com/office/drawing/2014/main" val="3838231904"/>
                    </a:ext>
                  </a:extLst>
                </a:gridCol>
              </a:tblGrid>
              <a:tr h="38033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sz="24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មន្ត្រីសាធារណៈ</a:t>
                      </a:r>
                      <a:endParaRPr lang="en-US" sz="24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121676"/>
                  </a:ext>
                </a:extLst>
              </a:tr>
              <a:tr h="42744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sz="24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រាជរដ្ឋាភិបាលជាអ្នកទទួលបន្ទុកបង់ទាំងស្រុង</a:t>
                      </a:r>
                      <a:endParaRPr lang="en-US" sz="24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615164"/>
                  </a:ext>
                </a:extLst>
              </a:tr>
              <a:tr h="38033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sz="24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អត្រាភាគទាន០,២%នៃបៀវត្សមូលដ្ឋានឬប្រាក់កម្រៃ</a:t>
                      </a:r>
                      <a:endParaRPr lang="en-US" sz="24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5770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7591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E7342-3DD2-4385-B6D5-E2BEC08CA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440" y="-232755"/>
            <a:ext cx="10500360" cy="1347095"/>
          </a:xfrm>
        </p:spPr>
        <p:txBody>
          <a:bodyPr>
            <a:normAutofit/>
          </a:bodyPr>
          <a:lstStyle/>
          <a:p>
            <a:pPr algn="ctr"/>
            <a:r>
              <a:rPr lang="km-KH" sz="2800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៥.អត្ថប្រយោជន៍(តាវកាលិកហានិភ័យការងារ)</a:t>
            </a:r>
            <a:endParaRPr lang="en-US" sz="2800" dirty="0">
              <a:latin typeface="Khmer OS Muol Light" panose="02000500000000020004" pitchFamily="2" charset="0"/>
              <a:cs typeface="Khmer OS Muol Light" panose="02000500000000020004" pitchFamily="2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309C5A3-3B99-4B69-8713-450ECB4139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4300231"/>
              </p:ext>
            </p:extLst>
          </p:nvPr>
        </p:nvGraphicFramePr>
        <p:xfrm>
          <a:off x="537557" y="931026"/>
          <a:ext cx="11105803" cy="57099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05803">
                  <a:extLst>
                    <a:ext uri="{9D8B030D-6E8A-4147-A177-3AD203B41FA5}">
                      <a16:colId xmlns:a16="http://schemas.microsoft.com/office/drawing/2014/main" val="3196779040"/>
                    </a:ext>
                  </a:extLst>
                </a:gridCol>
              </a:tblGrid>
              <a:tr h="573918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km-KH" sz="24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មន្ត្រីសាធារណៈ</a:t>
                      </a:r>
                      <a:endParaRPr lang="en-US" sz="24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417638"/>
                  </a:ext>
                </a:extLst>
              </a:tr>
              <a:tr h="57391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m-KH" sz="1800" dirty="0">
                          <a:solidFill>
                            <a:schemeClr val="tx1"/>
                          </a:solidFill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ក.សេវាព្យាបាលនិងថែទាំវេជ្ជសាស្ត្រ</a:t>
                      </a:r>
                      <a:endParaRPr lang="en-US" sz="18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662747"/>
                  </a:ext>
                </a:extLst>
              </a:tr>
              <a:tr h="1675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m-KH" sz="1800" dirty="0">
                          <a:solidFill>
                            <a:schemeClr val="tx1"/>
                          </a:solidFill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ខ.ប្រាក់បំណាច់ប្រចាំថ្ងៃបាត់បង់សមត្ថភាពការងារបណ្តោះអាសន្ន(រក្សាប្រាក់បៀវត្សនៅដដែល)។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m-KH" sz="1800" b="1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ករណីធ្ងន់ធ្ងរតម្រូវឲ្យមានអ្នកថែទាំ </a:t>
                      </a:r>
                      <a:r>
                        <a:rPr lang="km-KH" sz="18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ប.ស.ស. ឧបត្ថម្ភដល់អ្នកថែទាំ ៥០% នៃ ៧០%នៃប្រាក់បៀវត្សមូលដ្ឋានឬប្រាក់កម្រៃប្រចាំថ្ងៃរបស់ជនរងគ្រោះនៅក្នុងមន្ទីរពេទ្យ</a:t>
                      </a:r>
                      <a:endParaRPr lang="en-US" sz="18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117321"/>
                  </a:ext>
                </a:extLst>
              </a:tr>
              <a:tr h="7170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m-KH" sz="1800" dirty="0">
                          <a:solidFill>
                            <a:schemeClr val="tx1"/>
                          </a:solidFill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គ.វិភាជន៍សម្រាប់ការបាត់បង់សមត្ថភាពការងារ ឬធនលាភសម្រាប់ការបាត់បង់សមត្ថភាពការងារអចិន្ត្រៃយ៍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000301"/>
                  </a:ext>
                </a:extLst>
              </a:tr>
              <a:tr h="573918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ឃ.សេវាស្តារនីតិសម្បទា(ផ្នែកវេជ្ជសាស្រ្ត បណ្តុះបណ្តាលវិជ្ជាជីវៈ និងសង្គម)</a:t>
                      </a:r>
                      <a:endParaRPr lang="en-US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933336"/>
                  </a:ext>
                </a:extLst>
              </a:tr>
              <a:tr h="573918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km-KH" sz="1800" dirty="0">
                          <a:solidFill>
                            <a:schemeClr val="tx1"/>
                          </a:solidFill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ង.វិភាជន៍ជាសោហ៊ុយបូជាសព (១០លានរៀល)</a:t>
                      </a:r>
                      <a:endParaRPr lang="en-US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812756"/>
                  </a:ext>
                </a:extLst>
              </a:tr>
              <a:tr h="573918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km-KH" sz="1800" dirty="0">
                          <a:solidFill>
                            <a:schemeClr val="tx1"/>
                          </a:solidFill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ច.ធនលាភឧត្តរជីវីនៃជនរងគ្រោះ</a:t>
                      </a:r>
                      <a:endParaRPr lang="en-US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1462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21785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1520791"/>
              </p:ext>
            </p:extLst>
          </p:nvPr>
        </p:nvGraphicFramePr>
        <p:xfrm>
          <a:off x="246743" y="798286"/>
          <a:ext cx="11800114" cy="38898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001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5375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m-KH" sz="2400" b="1" dirty="0">
                          <a:solidFill>
                            <a:schemeClr val="tx1"/>
                          </a:solidFill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ដើម្បីទទួលបានប្រាក់ឧបត្ថម្ភប្រចាំថ្ងៃរបស់អ្នកថែទាំលុះត្រាតែ៖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6078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m-KH" sz="2000" b="1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ករណីធ្ងន់ធ្ងរតម្រូវឲ្យមានអ្នកថែទាំ</a:t>
                      </a:r>
                    </a:p>
                    <a:p>
                      <a:pPr>
                        <a:lnSpc>
                          <a:spcPct val="200000"/>
                        </a:lnSpc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ប.ស.ស. ឧបត្ថម្ភដល់អ្នកថែទាំ ៥០% នៃ ៧០%នៃប្រាក់បៀវត្សមូលដ្ឋានឬប្រាក់កម្រៃប្រចាំថ្ងៃរបស់ជនរងគ្រោះនៅក្នុងមន្ទីរពេទ្យ។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  <a:p>
                      <a:pPr marL="0" indent="0" algn="ctr">
                        <a:lnSpc>
                          <a:spcPct val="2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m-KH" sz="2000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ប្រាក់ឧបត្ថម្ភប្រចាំថ្ងៃ</a:t>
                      </a:r>
                      <a:r>
                        <a:rPr lang="en-US" sz="2000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=</a:t>
                      </a:r>
                      <a:r>
                        <a:rPr lang="km-KH" sz="2000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ប្រាក់បៀវត្សមូលដ្ឋានឬប្រាក់កម្រៃចែកនឹង២២ថ្ងៃ</a:t>
                      </a:r>
                      <a:endParaRPr lang="en-US" sz="2000" dirty="0">
                        <a:latin typeface="Khmer OS Muol Light" panose="02000500000000020004" pitchFamily="2" charset="0"/>
                        <a:cs typeface="Khmer OS Muol Light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82212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0289673"/>
              </p:ext>
            </p:extLst>
          </p:nvPr>
        </p:nvGraphicFramePr>
        <p:xfrm>
          <a:off x="174170" y="319316"/>
          <a:ext cx="11814629" cy="59508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14629">
                  <a:extLst>
                    <a:ext uri="{9D8B030D-6E8A-4147-A177-3AD203B41FA5}">
                      <a16:colId xmlns:a16="http://schemas.microsoft.com/office/drawing/2014/main" val="233275030"/>
                    </a:ext>
                  </a:extLst>
                </a:gridCol>
              </a:tblGrid>
              <a:tr h="9654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m-KH" sz="2400" b="0" dirty="0">
                          <a:solidFill>
                            <a:srgbClr val="002060"/>
                          </a:solidFill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វិភាជន៍សម្រាប់ការបាត់បង់សមត្ថភាពការងារ(ពិការក្រោម២០%)</a:t>
                      </a:r>
                      <a:endParaRPr lang="en-US" sz="2400" b="0" dirty="0">
                        <a:solidFill>
                          <a:srgbClr val="002060"/>
                        </a:solidFill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669817"/>
                  </a:ext>
                </a:extLst>
              </a:tr>
              <a:tr h="761255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m-KH" sz="2000" b="1" dirty="0">
                          <a:solidFill>
                            <a:schemeClr val="tx1"/>
                          </a:solidFill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វិភាជន៍ផ្តល់ជូនតែម្តងគត់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8508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m-KH" sz="1800" b="1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វ.ប.ក=ប.ថ</a:t>
                      </a:r>
                      <a:r>
                        <a:rPr lang="km-KH" sz="1800" b="1" baseline="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 </a:t>
                      </a:r>
                      <a:r>
                        <a:rPr lang="en-US" sz="1800" b="1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x</a:t>
                      </a:r>
                      <a:r>
                        <a:rPr lang="km-KH" sz="1800" b="1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ក.ប.ក</a:t>
                      </a:r>
                      <a:r>
                        <a:rPr lang="en-US" sz="1800" b="1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 x </a:t>
                      </a:r>
                      <a:r>
                        <a:rPr lang="km-KH" sz="1800" b="1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២០%ម.ត.ប</a:t>
                      </a:r>
                      <a:endParaRPr lang="km-KH" sz="1800" b="1" dirty="0">
                        <a:solidFill>
                          <a:schemeClr val="tx1"/>
                        </a:solidFill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125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sz="1800" b="1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វ.ប.ក គឺជាវិភាជន៍បាត់បង់សមត្ថភាពការងារ</a:t>
                      </a:r>
                      <a:endParaRPr lang="en-US" sz="1800" b="1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5183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sz="1800" b="1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ប.ថ គឺជាបៀវត្សប្រចាំថ្ងៃរបស់ជនរងគ្រោះ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sz="1800" b="1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យកប្រាក់បៀវត្សមូលដ្ឋានចែកនឹង២២ថ្ងៃ</a:t>
                      </a:r>
                      <a:endParaRPr lang="en-US" sz="1800" b="1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125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sz="1800" b="1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ក.ប.ក គឺជាកម្រិតបាត់បង់សមត្ថភាពការងាររបស់ជនរងគ្រោះ</a:t>
                      </a:r>
                      <a:endParaRPr lang="en-US" sz="1800" b="1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125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sz="1800" b="1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ម.ត.ប</a:t>
                      </a:r>
                      <a:r>
                        <a:rPr lang="km-KH" sz="1800" b="1" baseline="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 មេគុណតម្លៃបច្ចុប្បន្ន</a:t>
                      </a:r>
                      <a:endParaRPr lang="en-US" sz="1800" b="1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08120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39652"/>
          </a:xfrm>
        </p:spPr>
        <p:txBody>
          <a:bodyPr/>
          <a:lstStyle/>
          <a:p>
            <a:r>
              <a:rPr lang="km-KH" sz="2400" dirty="0">
                <a:latin typeface="Khmer OS System" panose="02000500000000020004" pitchFamily="2" charset="0"/>
                <a:cs typeface="Khmer OS System" panose="02000500000000020004" pitchFamily="2" charset="0"/>
              </a:rPr>
              <a:t>ការគណនា</a:t>
            </a:r>
            <a:endParaRPr lang="en-US" dirty="0">
              <a:latin typeface="Khmer OS System" panose="02000500000000020004" pitchFamily="2" charset="0"/>
              <a:cs typeface="Khmer OS System" panose="02000500000000020004" pitchFamily="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0158018"/>
              </p:ext>
            </p:extLst>
          </p:nvPr>
        </p:nvGraphicFramePr>
        <p:xfrm>
          <a:off x="350873" y="1004777"/>
          <a:ext cx="11366205" cy="55992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32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55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0162">
                  <a:extLst>
                    <a:ext uri="{9D8B030D-6E8A-4147-A177-3AD203B41FA5}">
                      <a16:colId xmlns:a16="http://schemas.microsoft.com/office/drawing/2014/main" val="3485575394"/>
                    </a:ext>
                  </a:extLst>
                </a:gridCol>
                <a:gridCol w="769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88220">
                  <a:extLst>
                    <a:ext uri="{9D8B030D-6E8A-4147-A177-3AD203B41FA5}">
                      <a16:colId xmlns:a16="http://schemas.microsoft.com/office/drawing/2014/main" val="3188833871"/>
                    </a:ext>
                  </a:extLst>
                </a:gridCol>
              </a:tblGrid>
              <a:tr h="780323">
                <a:tc gridSpan="5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sz="2400" dirty="0">
                          <a:solidFill>
                            <a:schemeClr val="tx1"/>
                          </a:solidFill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មន្ត្រីរាជការមានឋានន្តរស័ក្តិវរៈមន្រ្តីថ្នាក់លេខ២(ក.២.៣)</a:t>
                      </a:r>
                      <a:endParaRPr lang="en-US" sz="2400" dirty="0">
                        <a:solidFill>
                          <a:schemeClr val="tx1"/>
                        </a:solidFill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8848">
                <a:tc gridSpan="5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</a:pPr>
                      <a:r>
                        <a:rPr lang="km-KH" sz="24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វ.ប.ក=ប.ថ</a:t>
                      </a:r>
                      <a:r>
                        <a:rPr lang="en-US" sz="24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x</a:t>
                      </a:r>
                      <a:r>
                        <a:rPr lang="km-KH" sz="24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ក.ប.ក</a:t>
                      </a:r>
                      <a:r>
                        <a:rPr lang="en-US" sz="24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 x </a:t>
                      </a:r>
                      <a:r>
                        <a:rPr lang="km-KH" sz="24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២០%ម.ត.ប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560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km-KH" sz="1100" dirty="0">
                        <a:latin typeface="Khmer OS" panose="02000500000000020004" pitchFamily="2" charset="0"/>
                        <a:cs typeface="Khmer OS" panose="02000500000000020004" pitchFamily="2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z="2000" dirty="0">
                          <a:latin typeface="Khmer OS" panose="02000500000000020004" pitchFamily="2" charset="0"/>
                          <a:cs typeface="Khmer OS" panose="02000500000000020004" pitchFamily="2" charset="0"/>
                        </a:rPr>
                        <a:t>ក.២.៣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km-KH" sz="11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២៦៣០រៀល </a:t>
                      </a:r>
                      <a:r>
                        <a:rPr lang="en-US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x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 ៤១០=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km-KH" sz="24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  <a:p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១,០៧៨,៣០០រៀល</a:t>
                      </a:r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បៀរវត្សមូលដ្ឋាន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km-KH" sz="24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  <a:p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បៀរវត្សមូលដ្ឋាន</a:t>
                      </a:r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657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ប.ថ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១,០៧៨,៣០០រៀល/២២ថ្ងៃ</a:t>
                      </a:r>
                      <a:endParaRPr lang="en-US" sz="20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km-KH" sz="1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  <a:p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៤៩,០១៣រៀល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200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4721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5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ក.ប.ក=</a:t>
                      </a:r>
                      <a:r>
                        <a:rPr lang="en-US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	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lvl="0" indent="0">
                        <a:lnSpc>
                          <a:spcPct val="15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១៨%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009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ម.ត.ប=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>
                    <a:solidFill>
                      <a:srgbClr val="D2FCC6"/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៩៨៥៧(អាយុ៣៥ឆ្នាំ)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>
                    <a:solidFill>
                      <a:srgbClr val="D2FCC6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>
                    <a:solidFill>
                      <a:srgbClr val="D2FCC6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>
                    <a:solidFill>
                      <a:srgbClr val="D2FCC6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>
                    <a:solidFill>
                      <a:srgbClr val="D2F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8306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km-KH" sz="9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វ.ប.ក=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>
                    <a:solidFill>
                      <a:srgbClr val="FF66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>
                        <a:lnSpc>
                          <a:spcPct val="150000"/>
                        </a:lnSpc>
                        <a:spcBef>
                          <a:spcPts val="0"/>
                        </a:spcBef>
                        <a:buNone/>
                      </a:pPr>
                      <a:endParaRPr lang="km-KH" sz="9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  <a:p>
                      <a:pPr marL="0" lvl="0" indent="0">
                        <a:lnSpc>
                          <a:spcPct val="15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៤៩,០១៣រៀល</a:t>
                      </a:r>
                      <a:r>
                        <a:rPr lang="en-US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x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១៨%២០%៩៨៥៧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>
                    <a:solidFill>
                      <a:srgbClr val="FF66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>
                        <a:lnSpc>
                          <a:spcPct val="150000"/>
                        </a:lnSpc>
                        <a:spcBef>
                          <a:spcPts val="0"/>
                        </a:spcBef>
                        <a:buNone/>
                      </a:pP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>
                    <a:solidFill>
                      <a:srgbClr val="FF66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km-KH" sz="9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១៧,៣៩២,៣៦១រៀល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>
                    <a:solidFill>
                      <a:srgbClr val="FF66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82139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08940"/>
            <a:ext cx="10515600" cy="643683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km-KH" sz="2000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ធនលាភសម្រាប់ការបាត់បង់សមត្ថភាពការងារអចិន្រ្តៃយ៍ចាប់ពី២០%ឡើង</a:t>
            </a:r>
            <a:endParaRPr lang="en-US" sz="2000" dirty="0">
              <a:latin typeface="Khmer OS Muol Light" panose="02000500000000020004" pitchFamily="2" charset="0"/>
              <a:cs typeface="Khmer OS Muol Light" panose="02000500000000020004" pitchFamily="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2021266"/>
              </p:ext>
            </p:extLst>
          </p:nvPr>
        </p:nvGraphicFramePr>
        <p:xfrm>
          <a:off x="404037" y="1245704"/>
          <a:ext cx="11408735" cy="52545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935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634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9010"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</a:pPr>
                      <a:r>
                        <a:rPr lang="km-KH" sz="24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ធ.ល=ប.ខ</a:t>
                      </a:r>
                      <a:r>
                        <a:rPr lang="en-US" sz="24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x</a:t>
                      </a:r>
                      <a:r>
                        <a:rPr lang="km-KH" sz="24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៤/៥ក.ប.ក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25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ធ.ល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គឺជាធនលាភសម្រាប់បាត់បង់សមត្ថភាពការងារអចិន្រ្តៃយ៍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535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ប.ខ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គឺជាប្រាក់ខែមូលដ្</a:t>
                      </a:r>
                      <a:r>
                        <a:rPr lang="km-KH" sz="200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ឋានប្រចាំខែរបស់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ជនរងគ្រោះ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593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ក.ប.ក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គឺជាកម្រិតបាត់បង់សមត្ថភាពការងារអចិន្រ្តៃយ៍របស់ជនរងគ្រោះ(ឧទា៥០%)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535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ធ.ល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១,០៧៨,៣០០រៀល</a:t>
                      </a:r>
                      <a:r>
                        <a:rPr lang="en-US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X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៤/៥</a:t>
                      </a:r>
                      <a:r>
                        <a:rPr lang="en-US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 X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 ៥០%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៤៣១,៣២៤រៀល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73157">
                <a:tc grid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តាវកាលិកត្រួតគ្នារវាងធនលាភ និងប្រាក់សោធន សាមីជនទទួលបានតាវកាលិកតែមួយគត់សម្រាប់ទឹកប្រាក់ណាដែលខ្ពស់ជាងគេ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73157">
                <a:tc grid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ប.ស.សរៀបចំឲ្យមានការពិនិត្យសុខភាព និងសមត្ថភាពការងារឡើងវិញក្នុងរយៈពេល១២ខែយ៉ាងយូរ។សាមីជនមានកាតព្វកិច្ចមកពិនិត្យសុខភាព និងសមត្ថភាពការងារតាមការកំណត់។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>
                    <a:solidFill>
                      <a:srgbClr val="FF66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21636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1916486"/>
              </p:ext>
            </p:extLst>
          </p:nvPr>
        </p:nvGraphicFramePr>
        <p:xfrm>
          <a:off x="1" y="1"/>
          <a:ext cx="12191998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52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52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305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308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9360"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</a:pPr>
                      <a:r>
                        <a:rPr lang="km-KH" sz="2400" b="0" dirty="0">
                          <a:solidFill>
                            <a:srgbClr val="002060"/>
                          </a:solidFill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៧.ការផ្តល់វិភាជន៍បូជាសព ការផ្តល់និងការគណនាធនលាភឧត្តរជីវី</a:t>
                      </a:r>
                      <a:endParaRPr lang="en-US" sz="2400" b="0" dirty="0">
                        <a:solidFill>
                          <a:srgbClr val="002060"/>
                        </a:solidFill>
                        <a:latin typeface="Khmer OS Muol Light" panose="02000500000000020004" pitchFamily="2" charset="0"/>
                        <a:cs typeface="Khmer OS Muol Light" panose="02000500000000020004" pitchFamily="2" charset="0"/>
                      </a:endParaRPr>
                    </a:p>
                  </a:txBody>
                  <a:tcPr marL="68580" marR="68580" marT="34290" marB="34290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9077"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z="18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វិភាជន៍បូជាសព១០លានរៀល</a:t>
                      </a:r>
                      <a:endParaRPr lang="en-US" sz="11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m-KH" sz="18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សិទ្ធិទាមទារប្រាក់វិភាជន៍បូជាសពមានរយៈពេល១ឆ្នាំ</a:t>
                      </a:r>
                      <a:endParaRPr lang="en-US" sz="18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m-KH" sz="18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(អាជ្ញាយុកាល)</a:t>
                      </a: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6122">
                <a:tc gridSpan="4"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ធនលាភឧត្តរជីវី(បើក០១ខែម្តង)</a:t>
                      </a:r>
                    </a:p>
                  </a:txBody>
                  <a:tcPr marL="68580" marR="68580" marT="34290" marB="34290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7763"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km-KH" sz="1800" spc="-190" baseline="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z="1800" spc="-190" baseline="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សិទ្ធិវន្តជនរងគ្រោះមានដូចជាៈ</a:t>
                      </a:r>
                      <a:endParaRPr lang="en-US" sz="1100" spc="-190" baseline="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z="14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ប្តីឬប្រពន្ធដែលមានសំបុត្រអាពាហ៍ពិពាហ៍</a:t>
                      </a:r>
                      <a:endParaRPr lang="en-US" sz="1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 marL="68580" marR="68580" marT="34290" marB="3429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z="14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កូនមានអាយុត្រឹម២១ឆ្នាំចុះ ដែលមិនទាន់មានគូស្រករមានដូចខាងក្រោមៈ</a:t>
                      </a:r>
                    </a:p>
                  </a:txBody>
                  <a:tcPr marL="68580" marR="68580" marT="34290" marB="3429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z="14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ឪពុកម្តាយឬជនចាស់ជរា មានអាយុយ៉ាងតិច៦០ឆ្នាំ  និងត្រូវនៅក្នុងបន្ទុកផ្ទាល់របស់សាមីជនរងគ្រោះ។</a:t>
                      </a:r>
                    </a:p>
                  </a:txBody>
                  <a:tcPr marL="68580" marR="68580" marT="34290" marB="3429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54275"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1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 marL="68580" marR="68580" marT="34290" marB="34290"/>
                </a:tc>
                <a:tc gridSpan="3"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4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-</a:t>
                      </a:r>
                      <a:r>
                        <a:rPr lang="km-KH" sz="14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កូននៃសហព័ទ្ធដែលបានរៀបអាពាហ៍ពិពាហ៍ដោយមានចុះបញ្ជីអត្រានុកូលដ្ឋានត្រឹមត្រូវ។</a:t>
                      </a:r>
                    </a:p>
                    <a:p>
                      <a:pPr marL="0" indent="0">
                        <a:lnSpc>
                          <a:spcPct val="15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4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-</a:t>
                      </a:r>
                      <a:r>
                        <a:rPr lang="km-KH" sz="14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ករណីលែងលះ</a:t>
                      </a:r>
                      <a:r>
                        <a:rPr lang="km-KH" sz="1400" baseline="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 ឬករណីមរណៈភាពនៃប្តីឬប្រពន្ធកូននៃអាពាហ៍ពិពាហ៍ក្រោយក៏មានសិទ្ធិដូចកូនអាពាហ៍ពិពាហ៍ទី១</a:t>
                      </a:r>
                      <a:r>
                        <a:rPr lang="en-US" sz="1400" baseline="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  </a:t>
                      </a:r>
                      <a:r>
                        <a:rPr lang="km-KH" sz="1400" baseline="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 </a:t>
                      </a:r>
                      <a:r>
                        <a:rPr lang="en-US" sz="14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-</a:t>
                      </a:r>
                      <a:r>
                        <a:rPr lang="km-KH" sz="1400" baseline="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កូនចិញ្ចឹមរបស់សាមីជននៃសមាជិកប.ស.ស។</a:t>
                      </a:r>
                    </a:p>
                    <a:p>
                      <a:pPr marL="0" indent="0">
                        <a:lnSpc>
                          <a:spcPct val="15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4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-</a:t>
                      </a:r>
                      <a:r>
                        <a:rPr lang="km-KH" sz="1400" baseline="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ស្ថានភាពកូនចិញ្ចឹមត្រូវកំណត់ដោយអនុលោមតាមបទប្បញ្ញត្តិជាធរមាន។</a:t>
                      </a:r>
                    </a:p>
                    <a:p>
                      <a:pPr marL="0" indent="0">
                        <a:lnSpc>
                          <a:spcPct val="15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4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-</a:t>
                      </a:r>
                      <a:r>
                        <a:rPr lang="km-KH" sz="1400" dirty="0">
                          <a:latin typeface="Khmer OS" panose="02000500000000020004" pitchFamily="2" charset="0"/>
                          <a:cs typeface="Khmer OS" panose="02000500000000020004" pitchFamily="2" charset="0"/>
                        </a:rPr>
                        <a:t>កូនក្នុងបន្ទុកដល់២១ឆ្នាំ ស្ថិតក្នុងការបណ្តុះបណ្តាលវិជ្ជាជីវៈឬកូនកំពុងរៀននៅគ្រឹះស្ថានសិក្សាសាធារណៈឬឯកជនទទួលស្គាល់ពីរដ្ឋដោយមានលិខិតបញ្ជាក់ការសិក្សាត្រឹមត្រូវ</a:t>
                      </a:r>
                    </a:p>
                    <a:p>
                      <a:pPr marL="0" indent="0">
                        <a:lnSpc>
                          <a:spcPct val="15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4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-</a:t>
                      </a:r>
                      <a:r>
                        <a:rPr lang="km-KH" sz="1400" dirty="0">
                          <a:latin typeface="Khmer OS" panose="02000500000000020004" pitchFamily="2" charset="0"/>
                          <a:cs typeface="Khmer OS" panose="02000500000000020004" pitchFamily="2" charset="0"/>
                        </a:rPr>
                        <a:t>កូនពិការឬ មានជម្ងឺរាំរ៉ៃ(ផ្តល់ជូនអស់មួយជីវិត)។</a:t>
                      </a:r>
                      <a:endParaRPr lang="en-US" sz="14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 marL="68580" marR="68580" marT="34290" marB="34290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lnSpc>
                          <a:spcPct val="110000"/>
                        </a:lnSpc>
                        <a:spcBef>
                          <a:spcPts val="0"/>
                        </a:spcBef>
                        <a:buNone/>
                      </a:pPr>
                      <a:endParaRPr lang="km-KH" dirty="0">
                        <a:latin typeface="Khmer OS" panose="02000500000000020004" pitchFamily="2" charset="0"/>
                        <a:cs typeface="Khmer OS" panose="02000500000000020004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4140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z="16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ផុតរលត់នៃសិទ្ធិការទទួលបានធនលាភឧត្តរជីវី</a:t>
                      </a:r>
                      <a:endParaRPr lang="en-US" sz="16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 marL="68580" marR="68580" marT="34290" marB="34290">
                    <a:solidFill>
                      <a:srgbClr val="92D050"/>
                    </a:solidFill>
                  </a:tcPr>
                </a:tc>
                <a:tc gridSpan="3">
                  <a:txBody>
                    <a:bodyPr/>
                    <a:lstStyle/>
                    <a:p>
                      <a:pPr lvl="1">
                        <a:lnSpc>
                          <a:spcPct val="120000"/>
                        </a:lnSpc>
                      </a:pPr>
                      <a:r>
                        <a:rPr lang="km-KH" sz="16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ទី១. នៅពេលដែលសាមីជនទទួលមរណៈភាព</a:t>
                      </a:r>
                      <a:endParaRPr lang="en-US" sz="16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  <a:p>
                      <a:pPr lvl="1">
                        <a:lnSpc>
                          <a:spcPct val="120000"/>
                        </a:lnSpc>
                      </a:pPr>
                      <a:r>
                        <a:rPr lang="km-KH" sz="16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ទី២.ប្តីឬប្រពន្ធដែលសាមីជនរៀបអាពាហ៍ពិពាហ៍ជាថ្មី។ករណីនេះសាមីជនត្រូវជូនដំណឹងមកប.ស.សយ៉ាងយូរ៣០ថ្ងៃបន្ទាប់ពីថ្ងៃចុះលិខិតបញ្ជាក់អាពាហ៍ពិពាហ៍ថ្មី។</a:t>
                      </a:r>
                      <a:endParaRPr lang="en-US" sz="16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 marL="68580" marR="68580" marT="34290" marB="34290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Down Arrow 2"/>
          <p:cNvSpPr/>
          <p:nvPr/>
        </p:nvSpPr>
        <p:spPr>
          <a:xfrm>
            <a:off x="6093342" y="2743200"/>
            <a:ext cx="243220" cy="442580"/>
          </a:xfrm>
          <a:prstGeom prst="downArrow">
            <a:avLst/>
          </a:prstGeom>
          <a:solidFill>
            <a:srgbClr val="FF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1121050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998" y="138224"/>
            <a:ext cx="10508802" cy="568842"/>
          </a:xfrm>
        </p:spPr>
        <p:txBody>
          <a:bodyPr/>
          <a:lstStyle/>
          <a:p>
            <a:pPr algn="ctr"/>
            <a:r>
              <a:rPr lang="km-KH" sz="3200" dirty="0">
                <a:latin typeface="Khmer OS System" panose="02000500000000020004" pitchFamily="2" charset="0"/>
                <a:cs typeface="Khmer OS System" panose="02000500000000020004" pitchFamily="2" charset="0"/>
              </a:rPr>
              <a:t>ការគណនាធនលាភឧត្តរជីវី</a:t>
            </a:r>
            <a:endParaRPr lang="en-US" dirty="0">
              <a:latin typeface="Khmer OS System" panose="02000500000000020004" pitchFamily="2" charset="0"/>
              <a:cs typeface="Khmer OS System" panose="02000500000000020004" pitchFamily="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8438238"/>
              </p:ext>
            </p:extLst>
          </p:nvPr>
        </p:nvGraphicFramePr>
        <p:xfrm>
          <a:off x="0" y="653143"/>
          <a:ext cx="12191999" cy="6204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34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5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87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65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86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688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11616">
                <a:tc gridSpan="6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sz="2400" dirty="0">
                          <a:solidFill>
                            <a:schemeClr val="tx1"/>
                          </a:solidFill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កាផ្តល់ធនលាភនេះត្រូវធ្វើឡើងក្នុងមួយខែម្តង</a:t>
                      </a:r>
                      <a:endParaRPr lang="en-US" sz="2400" dirty="0">
                        <a:solidFill>
                          <a:schemeClr val="tx1"/>
                        </a:solidFill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200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731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ប្តីឬប្រពន្ធ កូន និង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ឳពុកម្តាយឬមនុស្សចាស់ជរា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ប្តីឬប្រពន្ធនិងកូន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ប្តីឬប្រពន្ធនិងឳពុក</a:t>
                      </a:r>
                      <a:r>
                        <a:rPr lang="en-US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  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ម្តាយឬមនុស្ស     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ចាស់ជរា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ប្តីឬប្រពន្ធឬកូន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ឳពុកម្តាយឬមនុស្សចាស់ជរា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កូន និងឳពុកម្តាយឬមនុស្សចាស់ជរា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431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-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ប្តី</a:t>
                      </a:r>
                      <a:r>
                        <a:rPr lang="en-US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=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៣/៥</a:t>
                      </a:r>
                      <a:r>
                        <a:rPr lang="en-US" sz="16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X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៦៣%ប.ខ</a:t>
                      </a:r>
                      <a:endParaRPr lang="km-KH" sz="16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-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កូន</a:t>
                      </a:r>
                      <a:r>
                        <a:rPr lang="en-US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=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២/៥</a:t>
                      </a:r>
                      <a:r>
                        <a:rPr lang="en-US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X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៦៣%ប.ខ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-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ឳពុកម្តាយ</a:t>
                      </a:r>
                      <a:r>
                        <a:rPr lang="en-US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=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៧%ប.ខ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-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ប្តី</a:t>
                      </a:r>
                      <a:r>
                        <a:rPr lang="en-US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=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៣/៥</a:t>
                      </a:r>
                      <a:r>
                        <a:rPr lang="en-US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X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៧០%ប.ខ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-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កូន</a:t>
                      </a:r>
                      <a:r>
                        <a:rPr lang="en-US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=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២/៥</a:t>
                      </a:r>
                      <a:r>
                        <a:rPr lang="en-US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X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៧០%ប.ខ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-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ប្តី</a:t>
                      </a:r>
                      <a:r>
                        <a:rPr lang="en-US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=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២៨%ប.ខ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-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ឪពុកម្តាយ</a:t>
                      </a:r>
                      <a:r>
                        <a:rPr lang="en-US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=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២៨%ប.ខ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-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៥៦%ប.ខ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-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៣៥%ប.ខ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-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កូន</a:t>
                      </a:r>
                      <a:r>
                        <a:rPr lang="en-US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=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២៨%ប.ខ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-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ឳពុកម្តាយ</a:t>
                      </a:r>
                      <a:r>
                        <a:rPr lang="en-US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=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២៨%ប.ខ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1616">
                <a:tc gridSpan="6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ប.ខជាបៀរវត្សមូលដ្ឋានប្រចាំខែរបស់សាមីជន។ឧទា.ក.២.៣</a:t>
                      </a:r>
                      <a:r>
                        <a:rPr lang="en-US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=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១,០៧៨,៣០០រៀល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200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200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200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16460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3529F-2BCF-4790-98B1-26DB2998E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57" y="349135"/>
            <a:ext cx="10889343" cy="1341553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III.</a:t>
            </a:r>
            <a:r>
              <a:rPr lang="km-KH" sz="2400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កម្មវិធីផ្តល់ប្រាក់ឧបត្ថម្ភរបស់រាជរដ្ឋាភិបាលសម្រាប់សមាជិក ប.ស.ស. ជាស្រ្តីមានផ្ទៃពោះ និងកុមារអាយុក្រោម២(ពីរ)ឆ្នាំ</a:t>
            </a:r>
            <a:endParaRPr lang="en-US" sz="2400" dirty="0">
              <a:latin typeface="Khmer OS Muol Light" panose="02000500000000020004" pitchFamily="2" charset="0"/>
              <a:cs typeface="Khmer OS Muol Light" panose="02000500000000020004" pitchFamily="2" charset="0"/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BAEE79AA-C51F-4394-8326-137BFBAED6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2289242"/>
              </p:ext>
            </p:extLst>
          </p:nvPr>
        </p:nvGraphicFramePr>
        <p:xfrm>
          <a:off x="508001" y="1825625"/>
          <a:ext cx="11146970" cy="38349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46970">
                  <a:extLst>
                    <a:ext uri="{9D8B030D-6E8A-4147-A177-3AD203B41FA5}">
                      <a16:colId xmlns:a16="http://schemas.microsoft.com/office/drawing/2014/main" val="693682895"/>
                    </a:ext>
                  </a:extLst>
                </a:gridCol>
              </a:tblGrid>
              <a:tr h="6221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m-KH" sz="2000" b="0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១.ស្ថាប័នប្រតិបត្តិករ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492476"/>
                  </a:ext>
                </a:extLst>
              </a:tr>
              <a:tr h="6221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m-KH" sz="2000" b="0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២.វិសាលភាព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366169"/>
                  </a:ext>
                </a:extLst>
              </a:tr>
              <a:tr h="6221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m-KH" sz="2000" b="0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៣.លក្ខខណ្ឌទទួលបានប្រាក់ឧបត្ថម្ភ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291083"/>
                  </a:ext>
                </a:extLst>
              </a:tr>
              <a:tr h="62216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z="2000" b="0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៤.ការផ្តល់ប្រាក់ឧបត្ថម្ភ</a:t>
                      </a:r>
                      <a:endParaRPr lang="en-US" sz="2000" b="0" dirty="0">
                        <a:latin typeface="Khmer OS Muol Light" panose="02000500000000020004" pitchFamily="2" charset="0"/>
                        <a:cs typeface="Khmer OS Muol Light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038343"/>
                  </a:ext>
                </a:extLst>
              </a:tr>
              <a:tr h="5789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m-KH" sz="2000" b="0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៥.បែបបទ និងនីតិវិធីទទួលបានប្រាក់ឧបត្ថម្ភ</a:t>
                      </a:r>
                      <a:endParaRPr lang="en-US" sz="2000" b="0" dirty="0">
                        <a:latin typeface="Khmer OS Muol Light" panose="02000500000000020004" pitchFamily="2" charset="0"/>
                        <a:cs typeface="Khmer OS Muol Light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910640"/>
                  </a:ext>
                </a:extLst>
              </a:tr>
              <a:tr h="7673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m-KH" sz="2000" b="0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៦.កាលបរិច្ឆេទអនុវត្ត</a:t>
                      </a:r>
                      <a:endParaRPr lang="en-US" sz="2000" b="0" dirty="0">
                        <a:latin typeface="Khmer OS Muol Light" panose="02000500000000020004" pitchFamily="2" charset="0"/>
                        <a:cs typeface="Khmer OS Muol Light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2365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55323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EA4CF-E050-40E5-A832-26C0490C4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938" y="349135"/>
            <a:ext cx="10566862" cy="1341553"/>
          </a:xfrm>
        </p:spPr>
        <p:txBody>
          <a:bodyPr>
            <a:normAutofit/>
          </a:bodyPr>
          <a:lstStyle/>
          <a:p>
            <a:pPr algn="ctr"/>
            <a:r>
              <a:rPr lang="km-KH" sz="2400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១.ស្ថាប័នប្រតិបត្តិករ</a:t>
            </a:r>
            <a:endParaRPr lang="en-US" sz="2400" dirty="0">
              <a:latin typeface="Khmer OS Muol Light" panose="02000500000000020004" pitchFamily="2" charset="0"/>
              <a:cs typeface="Khmer OS Muol Light" panose="02000500000000020004" pitchFamily="2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4369D54-C4BD-4739-9649-B46AEF530C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9986385"/>
              </p:ext>
            </p:extLst>
          </p:nvPr>
        </p:nvGraphicFramePr>
        <p:xfrm>
          <a:off x="737197" y="1708943"/>
          <a:ext cx="10822172" cy="3661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22172">
                  <a:extLst>
                    <a:ext uri="{9D8B030D-6E8A-4147-A177-3AD203B41FA5}">
                      <a16:colId xmlns:a16="http://schemas.microsoft.com/office/drawing/2014/main" val="3515097021"/>
                    </a:ext>
                  </a:extLst>
                </a:gridCol>
              </a:tblGrid>
              <a:tr h="799504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km-KH" sz="2400" b="0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ក្រសួងការងារ និងបណ្តុះបណ្តាលវិជ្ជាជីវៈ</a:t>
                      </a:r>
                      <a:endParaRPr lang="en-US" sz="2400" b="0" dirty="0">
                        <a:latin typeface="Khmer OS Muol Light" panose="02000500000000020004" pitchFamily="2" charset="0"/>
                        <a:cs typeface="Khmer OS Muol Light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20222"/>
                  </a:ext>
                </a:extLst>
              </a:tr>
              <a:tr h="799504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km-KH" sz="24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បេឡាជាតិសន្តិសុខសង្គម</a:t>
                      </a:r>
                      <a:endParaRPr lang="en-US" sz="24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936019"/>
                  </a:ext>
                </a:extLst>
              </a:tr>
              <a:tr h="2015416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១.នាយកដ្ឋានតាវកាលិកសន្តិសុខសង្គម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២.នាយកដ្ឋានសេវាមូលដ្ឋានសុខាភិបាល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៣.សាខា ប.ស.ស. ខេត្ត ក្រុង ស្រុក ខណ្ឌ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3344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96434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7BBE1-A752-432A-B894-95D97F700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809" y="326065"/>
            <a:ext cx="10566991" cy="1364623"/>
          </a:xfrm>
        </p:spPr>
        <p:txBody>
          <a:bodyPr>
            <a:normAutofit/>
          </a:bodyPr>
          <a:lstStyle/>
          <a:p>
            <a:pPr algn="ctr"/>
            <a:r>
              <a:rPr lang="km-KH" sz="3600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២.វិសាលភាព</a:t>
            </a:r>
            <a:endParaRPr lang="en-US" sz="3600" dirty="0">
              <a:latin typeface="Khmer OS Muol Light" panose="02000500000000020004" pitchFamily="2" charset="0"/>
              <a:cs typeface="Khmer OS Muol Light" panose="02000500000000020004" pitchFamily="2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8715612-1298-4031-8669-F6CB4F5A35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3947280"/>
              </p:ext>
            </p:extLst>
          </p:nvPr>
        </p:nvGraphicFramePr>
        <p:xfrm>
          <a:off x="887593" y="1494971"/>
          <a:ext cx="10827810" cy="4854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27810">
                  <a:extLst>
                    <a:ext uri="{9D8B030D-6E8A-4147-A177-3AD203B41FA5}">
                      <a16:colId xmlns:a16="http://schemas.microsoft.com/office/drawing/2014/main" val="1917384871"/>
                    </a:ext>
                  </a:extLst>
                </a:gridCol>
              </a:tblGrid>
              <a:tr h="749288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km-KH" sz="2000" b="1" kern="1200" dirty="0">
                          <a:solidFill>
                            <a:schemeClr val="lt1"/>
                          </a:solidFill>
                          <a:effectLst/>
                          <a:latin typeface="Khmer OS Muol Light" panose="02000500000000020004" pitchFamily="2" charset="0"/>
                          <a:ea typeface="+mn-ea"/>
                          <a:cs typeface="Khmer OS Muol Light" panose="02000500000000020004" pitchFamily="2" charset="0"/>
                        </a:rPr>
                        <a:t>វិសាលភាពអនុវត្តមកលើបុគ្គល ដូចខាងក្រោម៖</a:t>
                      </a:r>
                      <a:endParaRPr lang="en-US" sz="2000" dirty="0">
                        <a:latin typeface="Khmer OS Muol Light" panose="02000500000000020004" pitchFamily="2" charset="0"/>
                        <a:cs typeface="Khmer OS Muol Light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277158"/>
                  </a:ext>
                </a:extLst>
              </a:tr>
              <a:tr h="749288"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ct val="20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km-KH" sz="2000" b="1" kern="1200" dirty="0">
                          <a:solidFill>
                            <a:schemeClr val="tx1"/>
                          </a:solidFill>
                          <a:effectLst/>
                          <a:latin typeface="Khmer OS System" panose="02000500000000020004" pitchFamily="2" charset="0"/>
                          <a:ea typeface="+mn-ea"/>
                          <a:cs typeface="Khmer OS System" panose="02000500000000020004" pitchFamily="2" charset="0"/>
                        </a:rPr>
                        <a:t>កម្មករនិយោជិតជាស្រ្តីដែលស្ថិតនៅក្រោមបទប្បញ្ញត្តិនៃច្បាប់ស្តីពីការងារ និងមានសញ្ជាតិខ្មែរ</a:t>
                      </a:r>
                      <a:endParaRPr lang="en-US" sz="2000" dirty="0">
                        <a:solidFill>
                          <a:schemeClr val="tx1"/>
                        </a:solidFill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714387"/>
                  </a:ext>
                </a:extLst>
              </a:tr>
              <a:tr h="3355508"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ct val="20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km-KH" sz="2000" b="1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Khmer OS System" panose="02000500000000020004" pitchFamily="2" charset="0"/>
                          <a:ea typeface="+mn-ea"/>
                          <a:cs typeface="Khmer OS System" panose="02000500000000020004" pitchFamily="2" charset="0"/>
                        </a:rPr>
                        <a:t>មន្ត្រីរាជការក្នុងក្របខណ្ឌមុខងារសាធារណៈបម្រើការងារនៅតាមក្រសួងស្ថាប័ន នៅថ្នាក់ជាតិ និងថ្នាក់ក្រោមជាតិ ដែលស្ថិតនៅក្រោមបទប្បញ្ញត្តិនៃច្បាប់ស្តីពីសហលក្ខន្តិកៈមន្រ្តីរាជការស៊ីវិលនៃ  ព្រះរាជាណាចក្រកម្ពុជា</a:t>
                      </a:r>
                    </a:p>
                    <a:p>
                      <a:pPr marL="342900" indent="-342900" algn="l">
                        <a:lnSpc>
                          <a:spcPct val="20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km-KH" sz="2000" b="1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Khmer OS System" panose="02000500000000020004" pitchFamily="2" charset="0"/>
                          <a:ea typeface="+mn-ea"/>
                          <a:cs typeface="Khmer OS System" panose="02000500000000020004" pitchFamily="2" charset="0"/>
                        </a:rPr>
                        <a:t> មន្ត្រីកម្មសិក្សា និងមន្រ្តីជាប់កិច្ចសន្យាបម្រើការងារនៅតាមក្រសួងស្ថាប័ន នៅថ្នាក់ជាតិ និងថ្នាក់ក្រោមជាតិដែលទទួលស្គាល់ដោយក្រសួងមុខងារសាធារណៈ</a:t>
                      </a:r>
                      <a:endParaRPr lang="en-US" sz="20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6249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76637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4DC07-8819-4E4C-B044-7970118ED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037" y="365125"/>
            <a:ext cx="11504427" cy="1325563"/>
          </a:xfrm>
        </p:spPr>
        <p:txBody>
          <a:bodyPr>
            <a:normAutofit/>
          </a:bodyPr>
          <a:lstStyle/>
          <a:p>
            <a:pPr algn="ctr"/>
            <a:r>
              <a:rPr lang="km-KH" sz="3600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៣.លក្ខខណ្ឌដើម្បីទទួលបានប្រាក់ឧបត្ថម្ភ</a:t>
            </a:r>
            <a:endParaRPr lang="en-US" sz="360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2FD80EC-CC79-4CDE-9E50-D08E0E2978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5278258"/>
              </p:ext>
            </p:extLst>
          </p:nvPr>
        </p:nvGraphicFramePr>
        <p:xfrm>
          <a:off x="404036" y="1474381"/>
          <a:ext cx="11504428" cy="49973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52214">
                  <a:extLst>
                    <a:ext uri="{9D8B030D-6E8A-4147-A177-3AD203B41FA5}">
                      <a16:colId xmlns:a16="http://schemas.microsoft.com/office/drawing/2014/main" val="73746411"/>
                    </a:ext>
                  </a:extLst>
                </a:gridCol>
                <a:gridCol w="5752214">
                  <a:extLst>
                    <a:ext uri="{9D8B030D-6E8A-4147-A177-3AD203B41FA5}">
                      <a16:colId xmlns:a16="http://schemas.microsoft.com/office/drawing/2014/main" val="2444207727"/>
                    </a:ext>
                  </a:extLst>
                </a:gridCol>
              </a:tblGrid>
              <a:tr h="59735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sz="2000" b="0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ស្ត្រីជាសមាជិកប.ស.ស.</a:t>
                      </a:r>
                      <a:endParaRPr lang="en-US" sz="2000" b="0" dirty="0">
                        <a:latin typeface="Khmer OS Muol Light" panose="02000500000000020004" pitchFamily="2" charset="0"/>
                        <a:cs typeface="Khmer OS Muol Ligh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sz="2000" b="0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កូនរបស់សមាជិក</a:t>
                      </a:r>
                      <a:endParaRPr lang="en-US" sz="2000" b="0" dirty="0">
                        <a:latin typeface="Khmer OS Muol Light" panose="02000500000000020004" pitchFamily="2" charset="0"/>
                        <a:cs typeface="Khmer OS Muol Light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375775"/>
                  </a:ext>
                </a:extLst>
              </a:tr>
              <a:tr h="4399945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ត្រូវមានបណ្ណសមាជិក </a:t>
                      </a:r>
                      <a:r>
                        <a:rPr lang="km-KH" sz="2000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ប​.ស.ស.​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 និងមានសុពលភាពប្រើប្រាស់សេវាព្យាបាលនិងថែទាំវេជ្ជសា​ស្ត្រ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ត្រូវពិនិត្យផ្ទៃពោះនៅមូលដ្ឋានសុខាភិបាល      សាធារណៈ ដែលបានចុះកិច្ចព្រមព្រៀងជាមួយ </a:t>
                      </a:r>
                      <a:r>
                        <a:rPr lang="km-KH" sz="2000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ប​.ស.ស.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​  ដោយមានភ្ជាប់មកជាមួយនូវសៀវភៅសុខភាពមាតាដែលចេ​​ញដោយមូលដ្ឋានសុខា   ភិបាលសាធារណៈ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កូនដែលម្តាយបានចុះឈ្មោះក្នុងកម្មវិធីរួច កូននោះត្រូវបានចុះឈ្មោះជាស្វ័យប្រវត្តិ ដោយភ្ជាប់មកជាមួយនូវបណ្ណសុខភាពកុមារ។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0586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96624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186CE-1B9B-4BF7-BC15-A945EF5F6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693" y="315885"/>
            <a:ext cx="10469783" cy="803564"/>
          </a:xfrm>
        </p:spPr>
        <p:txBody>
          <a:bodyPr>
            <a:normAutofit/>
          </a:bodyPr>
          <a:lstStyle/>
          <a:p>
            <a:pPr algn="ctr"/>
            <a:r>
              <a:rPr lang="km-KH" sz="3600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៤.ការផ្តល់ប្រាក់ឧបត្ថម្ភ</a:t>
            </a:r>
            <a:endParaRPr lang="en-US" sz="3600" dirty="0">
              <a:latin typeface="Khmer OS Muol Light" panose="02000500000000020004" pitchFamily="2" charset="0"/>
              <a:cs typeface="Khmer OS Muol Light" panose="02000500000000020004" pitchFamily="2" charset="0"/>
            </a:endParaRP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C96EE3E9-EAEC-4E32-A634-7D82AC438E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4228027"/>
              </p:ext>
            </p:extLst>
          </p:nvPr>
        </p:nvGraphicFramePr>
        <p:xfrm>
          <a:off x="371302" y="1208116"/>
          <a:ext cx="11460480" cy="53367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194493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29DDB-335E-4A23-87B4-3B02295AB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162" y="365125"/>
            <a:ext cx="10538637" cy="1325563"/>
          </a:xfrm>
        </p:spPr>
        <p:txBody>
          <a:bodyPr>
            <a:normAutofit/>
          </a:bodyPr>
          <a:lstStyle/>
          <a:p>
            <a:pPr algn="ctr"/>
            <a:r>
              <a:rPr lang="km-KH" sz="3200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ការផ្តល់ប្រាក់ឧបត្ថម្ភករណីរលូតកូន</a:t>
            </a:r>
            <a:endParaRPr lang="en-US" sz="3200" dirty="0">
              <a:latin typeface="Khmer OS Muol Light" panose="02000500000000020004" pitchFamily="2" charset="0"/>
              <a:cs typeface="Khmer OS Muol Light" panose="02000500000000020004" pitchFamily="2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44F7AB4-AC2C-4984-A598-0F3EF58883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5864059"/>
              </p:ext>
            </p:extLst>
          </p:nvPr>
        </p:nvGraphicFramePr>
        <p:xfrm>
          <a:off x="361506" y="1816528"/>
          <a:ext cx="11539871" cy="3535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87968">
                  <a:extLst>
                    <a:ext uri="{9D8B030D-6E8A-4147-A177-3AD203B41FA5}">
                      <a16:colId xmlns:a16="http://schemas.microsoft.com/office/drawing/2014/main" val="672226800"/>
                    </a:ext>
                  </a:extLst>
                </a:gridCol>
                <a:gridCol w="5951903">
                  <a:extLst>
                    <a:ext uri="{9D8B030D-6E8A-4147-A177-3AD203B41FA5}">
                      <a16:colId xmlns:a16="http://schemas.microsoft.com/office/drawing/2014/main" val="3159895453"/>
                    </a:ext>
                  </a:extLst>
                </a:gridCol>
              </a:tblGrid>
              <a:tr h="369035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km-KH" sz="2000" b="0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តិចជាង១២សប្តាហ៍</a:t>
                      </a:r>
                      <a:endParaRPr lang="en-US" sz="2000" b="0" dirty="0">
                        <a:latin typeface="Khmer OS Muol Light" panose="02000500000000020004" pitchFamily="2" charset="0"/>
                        <a:cs typeface="Khmer OS Muol Ligh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km-KH" sz="2000" b="0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ចន្លោះ១២សប្តាហ៍ដល់២៤សប្តាហ៍</a:t>
                      </a:r>
                      <a:endParaRPr lang="en-US" sz="2000" b="0" dirty="0">
                        <a:latin typeface="Khmer OS Muol Light" panose="02000500000000020004" pitchFamily="2" charset="0"/>
                        <a:cs typeface="Khmer OS Muol Light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906317"/>
                  </a:ext>
                </a:extLst>
              </a:tr>
              <a:tr h="172890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z="2000" kern="1200" dirty="0">
                          <a:solidFill>
                            <a:schemeClr val="dk1"/>
                          </a:solidFill>
                          <a:effectLst/>
                          <a:latin typeface="Khmer OS System" panose="02000500000000020004" pitchFamily="2" charset="0"/>
                          <a:ea typeface="+mn-ea"/>
                          <a:cs typeface="Khmer OS System" panose="02000500000000020004" pitchFamily="2" charset="0"/>
                        </a:rPr>
                        <a:t>ត្រូវផ្តល់ជូន៨០ ០០០ (ប្រាំបីម៉ឺន)រៀល ចំនួន១(មួយ)លើកគត់។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</a:pPr>
                      <a:r>
                        <a:rPr lang="km-KH" sz="2000" kern="1200" spc="-100" baseline="0" dirty="0">
                          <a:solidFill>
                            <a:schemeClr val="dk1"/>
                          </a:solidFill>
                          <a:effectLst/>
                          <a:latin typeface="Khmer OS System" panose="02000500000000020004" pitchFamily="2" charset="0"/>
                          <a:ea typeface="+mn-ea"/>
                          <a:cs typeface="Khmer OS System" panose="02000500000000020004" pitchFamily="2" charset="0"/>
                        </a:rPr>
                        <a:t>គភ៌អាយុពី១២(ដប់ពីរ)សប្ដាហ៍ដល់២៤(ម្ភៃបួន)សប្ដាហ៍</a:t>
                      </a:r>
                      <a:r>
                        <a:rPr lang="km-KH" sz="2000" kern="1200" dirty="0">
                          <a:solidFill>
                            <a:schemeClr val="dk1"/>
                          </a:solidFill>
                          <a:effectLst/>
                          <a:latin typeface="Khmer OS System" panose="02000500000000020004" pitchFamily="2" charset="0"/>
                          <a:ea typeface="+mn-ea"/>
                          <a:cs typeface="Khmer OS System" panose="02000500000000020004" pitchFamily="2" charset="0"/>
                        </a:rPr>
                        <a:t>      ផ្តល់ជូន</a:t>
                      </a: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km-KH" sz="2000" kern="1200" dirty="0">
                          <a:solidFill>
                            <a:schemeClr val="dk1"/>
                          </a:solidFill>
                          <a:effectLst/>
                          <a:latin typeface="Khmer OS System" panose="02000500000000020004" pitchFamily="2" charset="0"/>
                          <a:ea typeface="+mn-ea"/>
                          <a:cs typeface="Khmer OS System" panose="02000500000000020004" pitchFamily="2" charset="0"/>
                        </a:rPr>
                        <a:t>៨០ ០០០(ប្រាំបីម៉ឺន)រៀលពេលរលូត</a:t>
                      </a: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km-KH" sz="2000" kern="1200" spc="-170" baseline="0" dirty="0">
                          <a:solidFill>
                            <a:schemeClr val="dk1"/>
                          </a:solidFill>
                          <a:effectLst/>
                          <a:latin typeface="Khmer OS System" panose="02000500000000020004" pitchFamily="2" charset="0"/>
                          <a:ea typeface="+mn-ea"/>
                          <a:cs typeface="Khmer OS System" panose="02000500000000020004" pitchFamily="2" charset="0"/>
                        </a:rPr>
                        <a:t>លើកទី២ ជូន៨០ ០០០(ប្រាំបីម៉ឺន)រៀល នៅពេលពិនិត្យ</a:t>
                      </a:r>
                      <a:r>
                        <a:rPr lang="km-KH" sz="2000" kern="1200" dirty="0">
                          <a:solidFill>
                            <a:schemeClr val="dk1"/>
                          </a:solidFill>
                          <a:effectLst/>
                          <a:latin typeface="Khmer OS System" panose="02000500000000020004" pitchFamily="2" charset="0"/>
                          <a:ea typeface="+mn-ea"/>
                          <a:cs typeface="Khmer OS System" panose="02000500000000020004" pitchFamily="2" charset="0"/>
                        </a:rPr>
                        <a:t>សុខភាពក្រោយរលូត។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Khmer OS System" panose="02000500000000020004" pitchFamily="2" charset="0"/>
                        <a:ea typeface="+mn-ea"/>
                        <a:cs typeface="Khmer OS System" panose="02000500000000020004" pitchFamily="2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0529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54205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75042-DD18-4326-8024-3C9403CE1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8" y="-223205"/>
            <a:ext cx="11830493" cy="1325563"/>
          </a:xfrm>
        </p:spPr>
        <p:txBody>
          <a:bodyPr>
            <a:normAutofit/>
          </a:bodyPr>
          <a:lstStyle/>
          <a:p>
            <a:r>
              <a:rPr lang="km-KH" sz="2800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កូនស្លាប់ពេលសម្រាល​ឬក្រោយសម្រាល និងម្តាយស្លាប់ពេលសម្រាល</a:t>
            </a:r>
            <a:endParaRPr lang="en-US" sz="2800" dirty="0">
              <a:latin typeface="Khmer OS Muol Light" panose="02000500000000020004" pitchFamily="2" charset="0"/>
              <a:cs typeface="Khmer OS Muol Light" panose="02000500000000020004" pitchFamily="2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1A8D76D-C31E-4ECE-8E0C-1410288DB9C0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411124" y="694667"/>
          <a:ext cx="11497342" cy="60465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48671">
                  <a:extLst>
                    <a:ext uri="{9D8B030D-6E8A-4147-A177-3AD203B41FA5}">
                      <a16:colId xmlns:a16="http://schemas.microsoft.com/office/drawing/2014/main" val="2654950220"/>
                    </a:ext>
                  </a:extLst>
                </a:gridCol>
                <a:gridCol w="5748671">
                  <a:extLst>
                    <a:ext uri="{9D8B030D-6E8A-4147-A177-3AD203B41FA5}">
                      <a16:colId xmlns:a16="http://schemas.microsoft.com/office/drawing/2014/main" val="3664619461"/>
                    </a:ext>
                  </a:extLst>
                </a:gridCol>
              </a:tblGrid>
              <a:tr h="460983">
                <a:tc>
                  <a:txBody>
                    <a:bodyPr/>
                    <a:lstStyle/>
                    <a:p>
                      <a:pPr algn="ctr"/>
                      <a:r>
                        <a:rPr lang="km-KH" sz="24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កូនស្លាប់ពេលសម្រាលនិងក្រោយសម្រាល</a:t>
                      </a:r>
                      <a:endParaRPr lang="en-US" sz="24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m-KH" sz="24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ម្តាយស្លាប់ពេលសម្រាល</a:t>
                      </a:r>
                      <a:endParaRPr lang="en-US" sz="24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895279"/>
                  </a:ext>
                </a:extLst>
              </a:tr>
              <a:tr h="558558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z="2000" kern="1200" dirty="0">
                          <a:solidFill>
                            <a:schemeClr val="dk1"/>
                          </a:solidFill>
                          <a:effectLst/>
                          <a:latin typeface="Khmer OS System" panose="02000500000000020004" pitchFamily="2" charset="0"/>
                          <a:ea typeface="+mn-ea"/>
                          <a:cs typeface="Khmer OS System" panose="02000500000000020004" pitchFamily="2" charset="0"/>
                        </a:rPr>
                        <a:t>ប្រាក់ឧបត្ថម្ភត្រូវបន្ដផ្ដល់ជូនដូចខាងក្រោម៖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Khmer OS System" panose="02000500000000020004" pitchFamily="2" charset="0"/>
                        <a:ea typeface="+mn-ea"/>
                        <a:cs typeface="Khmer OS System" panose="02000500000000020004" pitchFamily="2" charset="0"/>
                      </a:endParaRP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ü"/>
                      </a:pPr>
                      <a:r>
                        <a:rPr lang="km-KH" sz="2000" kern="1200" dirty="0">
                          <a:solidFill>
                            <a:schemeClr val="dk1"/>
                          </a:solidFill>
                          <a:effectLst/>
                          <a:latin typeface="Khmer OS System" panose="02000500000000020004" pitchFamily="2" charset="0"/>
                          <a:ea typeface="+mn-ea"/>
                          <a:cs typeface="Khmer OS System" panose="02000500000000020004" pitchFamily="2" charset="0"/>
                        </a:rPr>
                        <a:t>សម្រាលកូនទោល (មួយ) ទទួលបាន ៨០០ ០០០(ប្រាំបីសែន)រៀល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Khmer OS System" panose="02000500000000020004" pitchFamily="2" charset="0"/>
                        <a:ea typeface="+mn-ea"/>
                        <a:cs typeface="Khmer OS System" panose="02000500000000020004" pitchFamily="2" charset="0"/>
                      </a:endParaRP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ü"/>
                      </a:pPr>
                      <a:r>
                        <a:rPr lang="km-KH" sz="2000" kern="1200" dirty="0">
                          <a:solidFill>
                            <a:schemeClr val="dk1"/>
                          </a:solidFill>
                          <a:effectLst/>
                          <a:latin typeface="Khmer OS System" panose="02000500000000020004" pitchFamily="2" charset="0"/>
                          <a:ea typeface="+mn-ea"/>
                          <a:cs typeface="Khmer OS System" panose="02000500000000020004" pitchFamily="2" charset="0"/>
                        </a:rPr>
                        <a:t>សម្រាលកូនភ្លោះ (ពីរ) ទទួលបាន ១ ២០០ ០០០(មួយលានពីរសែន)រៀ​ល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Khmer OS System" panose="02000500000000020004" pitchFamily="2" charset="0"/>
                        <a:ea typeface="+mn-ea"/>
                        <a:cs typeface="Khmer OS System" panose="02000500000000020004" pitchFamily="2" charset="0"/>
                      </a:endParaRP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ü"/>
                      </a:pPr>
                      <a:r>
                        <a:rPr lang="km-KH" sz="2000" kern="1200" dirty="0">
                          <a:solidFill>
                            <a:schemeClr val="dk1"/>
                          </a:solidFill>
                          <a:effectLst/>
                          <a:latin typeface="Khmer OS System" panose="02000500000000020004" pitchFamily="2" charset="0"/>
                          <a:ea typeface="+mn-ea"/>
                          <a:cs typeface="Khmer OS System" panose="02000500000000020004" pitchFamily="2" charset="0"/>
                        </a:rPr>
                        <a:t>សម្រាលកូនភ្លោះ (បី) ទទួលបាន ១ ៦០០ ០០០(មួយលានប្រាំមួយសែ​ន​)​​រៀ​ល​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Khmer OS System" panose="02000500000000020004" pitchFamily="2" charset="0"/>
                        <a:ea typeface="+mn-ea"/>
                        <a:cs typeface="Khmer OS System" panose="02000500000000020004" pitchFamily="2" charset="0"/>
                      </a:endParaRPr>
                    </a:p>
                    <a:p>
                      <a:pPr lvl="0">
                        <a:lnSpc>
                          <a:spcPct val="150000"/>
                        </a:lnSpc>
                      </a:pPr>
                      <a:r>
                        <a:rPr lang="km-KH" sz="2000" kern="1200" dirty="0">
                          <a:solidFill>
                            <a:schemeClr val="dk1"/>
                          </a:solidFill>
                          <a:effectLst/>
                          <a:latin typeface="Khmer OS System" panose="02000500000000020004" pitchFamily="2" charset="0"/>
                          <a:ea typeface="+mn-ea"/>
                          <a:cs typeface="Khmer OS System" panose="02000500000000020004" pitchFamily="2" charset="0"/>
                        </a:rPr>
                        <a:t>ផ្ដល់ប្រាក់ប្រាក់ឧបត្ថម្ភចំនួន ៨០ ០០០(ប្រាំបីម៉ឺន)រៀល ក្នុង១(មួ​យ​)លើ​ក និងផ្តល់ជូនជាអតិបរមា</a:t>
                      </a:r>
                      <a:r>
                        <a:rPr lang="km-KH" sz="2000" kern="1200" spc="-100" baseline="0" dirty="0">
                          <a:solidFill>
                            <a:schemeClr val="dk1"/>
                          </a:solidFill>
                          <a:effectLst/>
                          <a:latin typeface="Khmer OS System" panose="02000500000000020004" pitchFamily="2" charset="0"/>
                          <a:ea typeface="+mn-ea"/>
                          <a:cs typeface="Khmer OS System" panose="02000500000000020004" pitchFamily="2" charset="0"/>
                        </a:rPr>
                        <a:t>ចំនួន៣(បី)លើក នៅពេលម្តាយមកទទួលសេវាពិនិត្យ</a:t>
                      </a:r>
                      <a:r>
                        <a:rPr lang="km-KH" sz="2000" kern="1200" dirty="0">
                          <a:solidFill>
                            <a:schemeClr val="dk1"/>
                          </a:solidFill>
                          <a:effectLst/>
                          <a:latin typeface="Khmer OS System" panose="02000500000000020004" pitchFamily="2" charset="0"/>
                          <a:ea typeface="+mn-ea"/>
                          <a:cs typeface="Khmer OS System" panose="02000500000000020004" pitchFamily="2" charset="0"/>
                        </a:rPr>
                        <a:t>សុខភាពក្រោយពេលសម្រាល​។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Khmer OS System" panose="02000500000000020004" pitchFamily="2" charset="0"/>
                        <a:ea typeface="+mn-ea"/>
                        <a:cs typeface="Khmer OS System" panose="02000500000000020004" pitchFamily="2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m-KH" sz="2000" kern="1200" dirty="0">
                          <a:solidFill>
                            <a:schemeClr val="dk1"/>
                          </a:solidFill>
                          <a:effectLst/>
                          <a:latin typeface="Khmer OS System" panose="02000500000000020004" pitchFamily="2" charset="0"/>
                          <a:ea typeface="+mn-ea"/>
                          <a:cs typeface="Khmer OS System" panose="02000500000000020004" pitchFamily="2" charset="0"/>
                        </a:rPr>
                        <a:t>ប្រាក់ឧបត្ថម្ភត្រូវបន្ដផ្ដល់ជូនដូចខាងក្រោម៖</a:t>
                      </a: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ü"/>
                      </a:pPr>
                      <a:r>
                        <a:rPr lang="km-KH" sz="2000" kern="1200" dirty="0">
                          <a:solidFill>
                            <a:schemeClr val="dk1"/>
                          </a:solidFill>
                          <a:effectLst/>
                          <a:latin typeface="Khmer OS System" panose="02000500000000020004" pitchFamily="2" charset="0"/>
                          <a:ea typeface="+mn-ea"/>
                          <a:cs typeface="Khmer OS System" panose="02000500000000020004" pitchFamily="2" charset="0"/>
                        </a:rPr>
                        <a:t>សម្រាលកូនទោល (មួយ) ទទួលបាន ៨០០ ០០០(ប្រាំបីសែន)រៀល</a:t>
                      </a: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ü"/>
                      </a:pPr>
                      <a:r>
                        <a:rPr lang="km-KH" sz="2000" kern="1200" dirty="0">
                          <a:solidFill>
                            <a:schemeClr val="dk1"/>
                          </a:solidFill>
                          <a:effectLst/>
                          <a:latin typeface="Khmer OS System" panose="02000500000000020004" pitchFamily="2" charset="0"/>
                          <a:ea typeface="+mn-ea"/>
                          <a:cs typeface="Khmer OS System" panose="02000500000000020004" pitchFamily="2" charset="0"/>
                        </a:rPr>
                        <a:t>សម្រាលកូនភ្លោះ (ពីរ) ទទួលបាន ១ ២០០ ០០០(មួយលានពីរសែន)រៀ​ល</a:t>
                      </a: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ü"/>
                      </a:pPr>
                      <a:r>
                        <a:rPr lang="km-KH" sz="2000" kern="1200" dirty="0">
                          <a:solidFill>
                            <a:schemeClr val="dk1"/>
                          </a:solidFill>
                          <a:effectLst/>
                          <a:latin typeface="Khmer OS System" panose="02000500000000020004" pitchFamily="2" charset="0"/>
                          <a:ea typeface="+mn-ea"/>
                          <a:cs typeface="Khmer OS System" panose="02000500000000020004" pitchFamily="2" charset="0"/>
                        </a:rPr>
                        <a:t>សម្រាលកូនភ្លោះ (បី) ទទួលបាន ១ ៦០០ ០០០(មួយលានប្រាំមួយសែ​ន​)​រៀ​ល​។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Khmer OS System" panose="02000500000000020004" pitchFamily="2" charset="0"/>
                        <a:ea typeface="+mn-ea"/>
                        <a:cs typeface="Khmer OS System" panose="02000500000000020004" pitchFamily="2" charset="0"/>
                      </a:endParaRPr>
                    </a:p>
                    <a:p>
                      <a:pPr lvl="0">
                        <a:lnSpc>
                          <a:spcPct val="150000"/>
                        </a:lnSpc>
                      </a:pPr>
                      <a:r>
                        <a:rPr lang="km-KH" sz="2000" kern="1200" dirty="0">
                          <a:solidFill>
                            <a:schemeClr val="dk1"/>
                          </a:solidFill>
                          <a:effectLst/>
                          <a:latin typeface="Khmer OS System" panose="02000500000000020004" pitchFamily="2" charset="0"/>
                          <a:ea typeface="+mn-ea"/>
                          <a:cs typeface="Khmer OS System" panose="02000500000000020004" pitchFamily="2" charset="0"/>
                        </a:rPr>
                        <a:t>ផ្ដល់ប្រាក់ឧបត្ថម្ភចំនួន ៨០ ០០០(ប្រាំបីម៉ឺន)រៀលក្នុង១(មួយ)លើក និងផ្តល់ជូនជាអតិបរមាចំនួន ១០(ដប់)ដង </a:t>
                      </a:r>
                      <a:r>
                        <a:rPr lang="km-KH" sz="2000" kern="1200" spc="-120" baseline="0" dirty="0">
                          <a:solidFill>
                            <a:schemeClr val="dk1"/>
                          </a:solidFill>
                          <a:effectLst/>
                          <a:latin typeface="Khmer OS System" panose="02000500000000020004" pitchFamily="2" charset="0"/>
                          <a:ea typeface="+mn-ea"/>
                          <a:cs typeface="Khmer OS System" panose="02000500000000020004" pitchFamily="2" charset="0"/>
                        </a:rPr>
                        <a:t>នៅពេលយកកូនមកទទួលថ្នាំបង្ការរហូតដល់អាយុ២(ពីរ)ឆ្នាំ​។</a:t>
                      </a:r>
                      <a:endParaRPr lang="en-US" sz="2000" kern="1200" spc="-120" baseline="0" dirty="0">
                        <a:solidFill>
                          <a:schemeClr val="dk1"/>
                        </a:solidFill>
                        <a:effectLst/>
                        <a:latin typeface="Khmer OS System" panose="02000500000000020004" pitchFamily="2" charset="0"/>
                        <a:ea typeface="+mn-ea"/>
                        <a:cs typeface="Khmer OS System" panose="02000500000000020004" pitchFamily="2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8073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67218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7C9A847-FED3-4460-BAE7-F7612172BD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3345" y="393468"/>
            <a:ext cx="5885411" cy="61458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D80ABA-924B-42E6-9494-A5154C5C62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2621" y="304798"/>
            <a:ext cx="4991231" cy="635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4612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E2096-2771-4B44-BA3A-C55A27E2D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926" y="354419"/>
            <a:ext cx="10637874" cy="1336269"/>
          </a:xfrm>
        </p:spPr>
        <p:txBody>
          <a:bodyPr>
            <a:normAutofit/>
          </a:bodyPr>
          <a:lstStyle/>
          <a:p>
            <a:pPr algn="ctr"/>
            <a:r>
              <a:rPr lang="km-KH" sz="3600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៥.បែបបទនិងនីតិវិធីទទួលបានប្រាក់ឧបត្ថម្ភ</a:t>
            </a:r>
            <a:endParaRPr lang="en-US" sz="360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F012426-DD5B-484F-9D46-543746DCCB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9061947"/>
              </p:ext>
            </p:extLst>
          </p:nvPr>
        </p:nvGraphicFramePr>
        <p:xfrm>
          <a:off x="159657" y="1800447"/>
          <a:ext cx="11901713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9486">
                  <a:extLst>
                    <a:ext uri="{9D8B030D-6E8A-4147-A177-3AD203B41FA5}">
                      <a16:colId xmlns:a16="http://schemas.microsoft.com/office/drawing/2014/main" val="3109599071"/>
                    </a:ext>
                  </a:extLst>
                </a:gridCol>
                <a:gridCol w="3933371">
                  <a:extLst>
                    <a:ext uri="{9D8B030D-6E8A-4147-A177-3AD203B41FA5}">
                      <a16:colId xmlns:a16="http://schemas.microsoft.com/office/drawing/2014/main" val="2119201034"/>
                    </a:ext>
                  </a:extLst>
                </a:gridCol>
                <a:gridCol w="3918856">
                  <a:extLst>
                    <a:ext uri="{9D8B030D-6E8A-4147-A177-3AD203B41FA5}">
                      <a16:colId xmlns:a16="http://schemas.microsoft.com/office/drawing/2014/main" val="1335703250"/>
                    </a:ext>
                  </a:extLst>
                </a:gridCol>
              </a:tblGrid>
              <a:tr h="48769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sz="24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ដំណាក់កាលមុនសម្រាល</a:t>
                      </a:r>
                      <a:endParaRPr lang="en-US" sz="24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sz="24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ដំណាក់កាលពេលសម្រាល</a:t>
                      </a:r>
                      <a:endParaRPr lang="en-US" sz="24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sz="24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ដំណាក់កាលក្រោយសម្រាល</a:t>
                      </a:r>
                      <a:endParaRPr lang="en-US" sz="24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202330"/>
                  </a:ext>
                </a:extLst>
              </a:tr>
              <a:tr h="113553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ផ្តល់ជូនអតិបរមាចំនួន៤លើក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បែបបទទាមទារពិនិត្យលើកទី១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m-KH" sz="2000" spc="-100" baseline="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បែបបទទាមទារលើកទី២ និងទី៣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បែបបទទាមទារលើកទី៤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តាមពេលវេលាជាក់ស្តែង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ផ្តល់ជូនអតិបរមា</a:t>
                      </a:r>
                      <a:r>
                        <a:rPr lang="km-KH" sz="2000" baseline="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 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១០ដង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0563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00204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21A28-8413-45CD-BD5F-6B61C599A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899" y="-194849"/>
            <a:ext cx="10517372" cy="1325563"/>
          </a:xfrm>
        </p:spPr>
        <p:txBody>
          <a:bodyPr>
            <a:normAutofit/>
          </a:bodyPr>
          <a:lstStyle/>
          <a:p>
            <a:pPr algn="ctr"/>
            <a:r>
              <a:rPr lang="km-KH" sz="3200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ដំណាក់កាលមុនសម្រាល</a:t>
            </a:r>
            <a:endParaRPr lang="en-US" sz="3200" dirty="0">
              <a:latin typeface="Khmer OS Muol Light" panose="02000500000000020004" pitchFamily="2" charset="0"/>
              <a:cs typeface="Khmer OS Muol Light" panose="02000500000000020004" pitchFamily="2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7B4F358-6C0C-42A8-BA41-0270EF87DE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064272"/>
              </p:ext>
            </p:extLst>
          </p:nvPr>
        </p:nvGraphicFramePr>
        <p:xfrm>
          <a:off x="233915" y="893140"/>
          <a:ext cx="11780874" cy="5813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6958">
                  <a:extLst>
                    <a:ext uri="{9D8B030D-6E8A-4147-A177-3AD203B41FA5}">
                      <a16:colId xmlns:a16="http://schemas.microsoft.com/office/drawing/2014/main" val="589894977"/>
                    </a:ext>
                  </a:extLst>
                </a:gridCol>
                <a:gridCol w="3926958">
                  <a:extLst>
                    <a:ext uri="{9D8B030D-6E8A-4147-A177-3AD203B41FA5}">
                      <a16:colId xmlns:a16="http://schemas.microsoft.com/office/drawing/2014/main" val="4137159302"/>
                    </a:ext>
                  </a:extLst>
                </a:gridCol>
                <a:gridCol w="3926958">
                  <a:extLst>
                    <a:ext uri="{9D8B030D-6E8A-4147-A177-3AD203B41FA5}">
                      <a16:colId xmlns:a16="http://schemas.microsoft.com/office/drawing/2014/main" val="467671745"/>
                    </a:ext>
                  </a:extLst>
                </a:gridCol>
              </a:tblGrid>
              <a:tr h="51252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sz="2000" b="0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លើកទី១</a:t>
                      </a:r>
                      <a:endParaRPr lang="en-US" sz="2000" b="0" dirty="0">
                        <a:latin typeface="Khmer OS Muol Light" panose="02000500000000020004" pitchFamily="2" charset="0"/>
                        <a:cs typeface="Khmer OS Muol Ligh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sz="2000" b="0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លើកទី២ និងទី៣</a:t>
                      </a:r>
                      <a:endParaRPr lang="en-US" sz="2000" b="0" dirty="0">
                        <a:latin typeface="Khmer OS Muol Light" panose="02000500000000020004" pitchFamily="2" charset="0"/>
                        <a:cs typeface="Khmer OS Muol Ligh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m-KH" sz="2000" b="0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លើកទី៤</a:t>
                      </a:r>
                      <a:endParaRPr lang="en-US" sz="2000" b="0" dirty="0">
                        <a:latin typeface="Khmer OS Muol Light" panose="02000500000000020004" pitchFamily="2" charset="0"/>
                        <a:cs typeface="Khmer OS Muol Light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900348"/>
                  </a:ext>
                </a:extLst>
              </a:tr>
              <a:tr h="526448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សមាជិកត្រូវបំពេញទម្រង់ចំណុចដូចខាងក្រោមៈ</a:t>
                      </a: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អត្តសញ្ញាណប័ណ្ណសញ្ជាតិខ្មែរ</a:t>
                      </a: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បណ្ណសមាជិក </a:t>
                      </a:r>
                      <a:r>
                        <a:rPr lang="km-KH" sz="2000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ប.ស.ស.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 </a:t>
                      </a: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លេខទូរសព្ទ និងលេខគណនី</a:t>
                      </a:r>
                      <a:r>
                        <a:rPr lang="km-KH" sz="2000" spc="-100" baseline="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ធនាគារកំណត់ដោយ </a:t>
                      </a:r>
                      <a:r>
                        <a:rPr lang="km-KH" sz="2000" spc="-100" baseline="0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ប.ស.ស.</a:t>
                      </a: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សៀវភៅសុខភាពមាតាបញ្ជាក់</a:t>
                      </a:r>
                      <a:r>
                        <a:rPr lang="km-KH" sz="2000" spc="-100" baseline="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ពីអាយុគភ៌ដំបូង ចេញដោយមូលដ្ឋានសុខាភិបាលសាធារណៈ​។</a:t>
                      </a:r>
                      <a:endParaRPr lang="en-US" sz="2000" spc="-100" baseline="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SzPts val="1200"/>
                        <a:buFont typeface="STXihei" panose="02010600040101010101" pitchFamily="2" charset="-122"/>
                        <a:buNone/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សមាជិក </a:t>
                      </a:r>
                      <a:r>
                        <a:rPr lang="km-KH" sz="2000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ប.ស.ស.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 ជាស្រ្តីត្រូវទទួលបានប្រាក់ឧបត្ថម្ភលើកទី២ លើកទី៣ តាមរយៈកម្មវិធីភ្នាក់ងារ  </a:t>
                      </a:r>
                      <a:r>
                        <a:rPr lang="km-KH" sz="2000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ប.ស.ស.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 លើទូរសព្ទដៃ (</a:t>
                      </a:r>
                      <a:r>
                        <a:rPr lang="en-US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NSSF Agent App)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។</a:t>
                      </a:r>
                    </a:p>
                    <a:p>
                      <a:pPr lvl="0">
                        <a:lnSpc>
                          <a:spcPct val="150000"/>
                        </a:lnSpc>
                        <a:buSzPts val="1200"/>
                        <a:buFont typeface="STXihei" panose="02010600040101010101" pitchFamily="2" charset="-122"/>
                        <a:buNone/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សមាជិក </a:t>
                      </a:r>
                      <a:r>
                        <a:rPr lang="km-KH" sz="2000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ប.ស.ស.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 ជាស្រ្តី មិនចាំបាច់មក</a:t>
                      </a:r>
                      <a:r>
                        <a:rPr lang="km-KH" sz="2000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ប.ស.ស.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ទៀតទេ។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សមាជិក​ ​ត្រូវបំពេញទម្រង់ស្នើសុំប្រាក់ឧបត្ថម្ភ បន្ទាប់ពីបានពិនិត្យផ្ទៃពោះរួចដោយភ្ជាប់មកជាមួយនូវ៖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  <a:p>
                      <a:pPr marL="285750" lvl="0" indent="-285750">
                        <a:lnSpc>
                          <a:spcPct val="150000"/>
                        </a:lnSpc>
                        <a:buSzPts val="1200"/>
                        <a:buFont typeface="Wingdings" panose="05000000000000000000" pitchFamily="2" charset="2"/>
                        <a:buChar char="Ø"/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បណ្ណ</a:t>
                      </a:r>
                      <a:r>
                        <a:rPr lang="km-KH" sz="2000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សមាជិក ប.ស.ស.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 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  <a:p>
                      <a:pPr marL="285750" lvl="0" indent="-285750">
                        <a:lnSpc>
                          <a:spcPct val="150000"/>
                        </a:lnSpc>
                        <a:buSzPts val="1200"/>
                        <a:buFont typeface="Wingdings" panose="05000000000000000000" pitchFamily="2" charset="2"/>
                        <a:buChar char="Ø"/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សៀវភៅសុខភាពមាតាបញ្ជាក់ពីអាយុ៣៦(សាមសិបប្រាំមួយ) </a:t>
                      </a:r>
                      <a:r>
                        <a:rPr lang="km-KH" sz="2000" spc="-100" baseline="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ទៅ៣៨(សាមសិបប្រាំបី)សប្តាហ៍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រប​ស់គភ៌ដែលចេញដោយមូលដ្ឋានសុខាភិបាលសាធារណៈ។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5663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46938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3134F-4785-4734-A611-C2EB447FF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544" y="411126"/>
            <a:ext cx="10588256" cy="1279562"/>
          </a:xfrm>
        </p:spPr>
        <p:txBody>
          <a:bodyPr>
            <a:normAutofit/>
          </a:bodyPr>
          <a:lstStyle/>
          <a:p>
            <a:pPr algn="ctr"/>
            <a:r>
              <a:rPr lang="km-KH" sz="3600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ដំណាក់កាលសម្រាលកូន</a:t>
            </a:r>
            <a:endParaRPr lang="en-US" sz="3600" dirty="0">
              <a:latin typeface="Khmer OS Muol Light" panose="02000500000000020004" pitchFamily="2" charset="0"/>
              <a:cs typeface="Khmer OS Muol Light" panose="02000500000000020004" pitchFamily="2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3AC8434-DBC4-43D4-9194-B67EEC381E75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800986" y="1821712"/>
          <a:ext cx="10552814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52814">
                  <a:extLst>
                    <a:ext uri="{9D8B030D-6E8A-4147-A177-3AD203B41FA5}">
                      <a16:colId xmlns:a16="http://schemas.microsoft.com/office/drawing/2014/main" val="271691115"/>
                    </a:ext>
                  </a:extLst>
                </a:gridCol>
              </a:tblGrid>
              <a:tr h="64169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សមាជិក ប.ស.ស. ត្រូវស្នើសុំប្រាក់ឧបត្ថម្ភសម្រាប់ពេលសម្រាលកូន នូវចំណុចដូចខាងក្រោម៖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396998"/>
                  </a:ext>
                </a:extLst>
              </a:tr>
              <a:tr h="916702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ទម្រង់</a:t>
                      </a:r>
                      <a:r>
                        <a:rPr lang="en-US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 “</a:t>
                      </a:r>
                      <a:r>
                        <a:rPr lang="km-KH" sz="2000" b="1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ស្នើសុំប្រា​ក់ឧបត្ថម្ភបន្ថែមសម្រាប់កម្មករនិយោជិតជាស្រ្តីពេលសម្រាលកូន</a:t>
                      </a:r>
                      <a:r>
                        <a:rPr lang="en-US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” </a:t>
                      </a:r>
                      <a:endParaRPr lang="km-KH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  <a:p>
                      <a:pPr>
                        <a:lnSpc>
                          <a:spcPct val="20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ភ្ជាប់សេចក្តីចម្លងសំបុត្របញ្ជាក់កំណើ​តឬសេចក្តីចម្លងសំបុត្រកំណើត។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3333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58438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BDF5D-B6C0-461B-9C94-ACC65BDEE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074" y="382772"/>
            <a:ext cx="10552814" cy="1307916"/>
          </a:xfrm>
        </p:spPr>
        <p:txBody>
          <a:bodyPr>
            <a:normAutofit/>
          </a:bodyPr>
          <a:lstStyle/>
          <a:p>
            <a:pPr algn="ctr"/>
            <a:r>
              <a:rPr lang="km-KH" sz="3600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ដំណាក់កាលក្រោយសម្រាល</a:t>
            </a:r>
            <a:endParaRPr lang="en-US" sz="3600" dirty="0">
              <a:latin typeface="Khmer OS Muol Light" panose="02000500000000020004" pitchFamily="2" charset="0"/>
              <a:cs typeface="Khmer OS Muol Light" panose="02000500000000020004" pitchFamily="2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8CC2A89-C71B-4B0B-8AC0-BEB6A1A248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825038"/>
              </p:ext>
            </p:extLst>
          </p:nvPr>
        </p:nvGraphicFramePr>
        <p:xfrm>
          <a:off x="467833" y="1825625"/>
          <a:ext cx="11433543" cy="3815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3543">
                  <a:extLst>
                    <a:ext uri="{9D8B030D-6E8A-4147-A177-3AD203B41FA5}">
                      <a16:colId xmlns:a16="http://schemas.microsoft.com/office/drawing/2014/main" val="28897798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2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lvl="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សមាជិក </a:t>
                      </a:r>
                      <a:r>
                        <a:rPr lang="km-KH" sz="2000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ប.ស.ស.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 ជាស្រ្តីត្រូវទទួលបានប្រាក់ឧបត្ថម្ភក្រោយពេលសម្រាល តាមរយៈកម្មវិធី </a:t>
                      </a:r>
                      <a:r>
                        <a:rPr lang="en-US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“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ភ្នាក់​ងារ </a:t>
                      </a:r>
                      <a:r>
                        <a:rPr lang="km-KH" sz="2000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ប.ស.ស.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 លើទូរសព្ទដៃ (</a:t>
                      </a:r>
                      <a:r>
                        <a:rPr lang="en-US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NSSF Agent App)”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 ។</a:t>
                      </a: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កូនរបស់សមាជិក </a:t>
                      </a:r>
                      <a:r>
                        <a:rPr lang="km-KH" sz="2000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ប.ស.ស.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 ត្រូវទទួលបានប្រាក់ឧបត្ថម្ភនៅពេលយកកូនមកទទួលថ្នាំបង្ការសុខភាព នៅមូលដ្ឋានសុខាភិបាលសាធារណៈ តាមរយៈកម្មវិធី </a:t>
                      </a:r>
                      <a:r>
                        <a:rPr lang="en-US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“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ភ្នាក់ងារ </a:t>
                      </a:r>
                      <a:r>
                        <a:rPr lang="km-KH" sz="2000" dirty="0"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ប.ស.ស.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 លើទូរសព្ទដៃ (</a:t>
                      </a:r>
                      <a:r>
                        <a:rPr lang="en-US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NSSF Agent App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​</a:t>
                      </a:r>
                      <a:r>
                        <a:rPr lang="en-US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)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​</a:t>
                      </a:r>
                      <a:r>
                        <a:rPr lang="en-US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”</a:t>
                      </a: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។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3976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91195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B5A84-CCB4-48EB-981F-A32041FED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12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km-KH" sz="3600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ករណីរលូតកូន</a:t>
            </a:r>
            <a:endParaRPr lang="en-US" sz="3600" dirty="0">
              <a:latin typeface="Khmer OS Muol Light" panose="02000500000000020004" pitchFamily="2" charset="0"/>
              <a:cs typeface="Khmer OS Muol Light" panose="02000500000000020004" pitchFamily="2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8A5BFE8-ED10-445B-98F1-DED134E8C8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5891413"/>
              </p:ext>
            </p:extLst>
          </p:nvPr>
        </p:nvGraphicFramePr>
        <p:xfrm>
          <a:off x="829340" y="1424763"/>
          <a:ext cx="10524460" cy="41257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62230">
                  <a:extLst>
                    <a:ext uri="{9D8B030D-6E8A-4147-A177-3AD203B41FA5}">
                      <a16:colId xmlns:a16="http://schemas.microsoft.com/office/drawing/2014/main" val="1306011191"/>
                    </a:ext>
                  </a:extLst>
                </a:gridCol>
                <a:gridCol w="5262230">
                  <a:extLst>
                    <a:ext uri="{9D8B030D-6E8A-4147-A177-3AD203B41FA5}">
                      <a16:colId xmlns:a16="http://schemas.microsoft.com/office/drawing/2014/main" val="78499944"/>
                    </a:ext>
                  </a:extLst>
                </a:gridCol>
              </a:tblGrid>
              <a:tr h="406230">
                <a:tc>
                  <a:txBody>
                    <a:bodyPr/>
                    <a:lstStyle/>
                    <a:p>
                      <a:pPr algn="ctr"/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តិចជាង១២សប្តាហ៍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ចន្លោះ១២សប្ហាហ៍ដល់២៤សប្តាហ៍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50916"/>
                  </a:ext>
                </a:extLst>
              </a:tr>
              <a:tr h="371954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m-KH" sz="2000" kern="1200" dirty="0">
                          <a:solidFill>
                            <a:schemeClr val="dk1"/>
                          </a:solidFill>
                          <a:effectLst/>
                          <a:latin typeface="Khmer OS System" panose="02000500000000020004" pitchFamily="2" charset="0"/>
                          <a:ea typeface="+mn-ea"/>
                          <a:cs typeface="Khmer OS System" panose="02000500000000020004" pitchFamily="2" charset="0"/>
                        </a:rPr>
                        <a:t>បំពេញទម្រង់ស្នើសុំដោយភ្ជាប់មកជាមួយនូវ៖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Khmer OS System" panose="02000500000000020004" pitchFamily="2" charset="0"/>
                        <a:ea typeface="+mn-ea"/>
                        <a:cs typeface="Khmer OS System" panose="02000500000000020004" pitchFamily="2" charset="0"/>
                      </a:endParaRP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km-KH" sz="2000" kern="1200" dirty="0">
                          <a:solidFill>
                            <a:schemeClr val="dk1"/>
                          </a:solidFill>
                          <a:effectLst/>
                          <a:latin typeface="Khmer OS System" panose="02000500000000020004" pitchFamily="2" charset="0"/>
                          <a:ea typeface="+mn-ea"/>
                          <a:cs typeface="Khmer OS System" panose="02000500000000020004" pitchFamily="2" charset="0"/>
                        </a:rPr>
                        <a:t>អត្តសញ្ញាណប័ណ្ណសញ្ជាតិខ្មែរ 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Khmer OS System" panose="02000500000000020004" pitchFamily="2" charset="0"/>
                        <a:ea typeface="+mn-ea"/>
                        <a:cs typeface="Khmer OS System" panose="02000500000000020004" pitchFamily="2" charset="0"/>
                      </a:endParaRP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km-KH" sz="2000" kern="1200" dirty="0">
                          <a:solidFill>
                            <a:schemeClr val="dk1"/>
                          </a:solidFill>
                          <a:effectLst/>
                          <a:latin typeface="Khmer OS System" panose="02000500000000020004" pitchFamily="2" charset="0"/>
                          <a:ea typeface="+mn-ea"/>
                          <a:cs typeface="Khmer OS System" panose="02000500000000020004" pitchFamily="2" charset="0"/>
                        </a:rPr>
                        <a:t>បណ្ណសមាជិក </a:t>
                      </a:r>
                      <a:r>
                        <a:rPr lang="km-KH" sz="2000" kern="1200" dirty="0">
                          <a:solidFill>
                            <a:schemeClr val="dk1"/>
                          </a:solidFill>
                          <a:effectLst/>
                          <a:latin typeface="Khmer OS Muol Light" panose="02000500000000020004" pitchFamily="2" charset="0"/>
                          <a:ea typeface="+mn-ea"/>
                          <a:cs typeface="Khmer OS Muol Light" panose="02000500000000020004" pitchFamily="2" charset="0"/>
                        </a:rPr>
                        <a:t>ប.ស.ស.</a:t>
                      </a:r>
                      <a:r>
                        <a:rPr lang="km-KH" sz="2000" kern="1200" dirty="0">
                          <a:solidFill>
                            <a:schemeClr val="dk1"/>
                          </a:solidFill>
                          <a:effectLst/>
                          <a:latin typeface="Khmer OS System" panose="02000500000000020004" pitchFamily="2" charset="0"/>
                          <a:ea typeface="+mn-ea"/>
                          <a:cs typeface="Khmer OS System" panose="02000500000000020004" pitchFamily="2" charset="0"/>
                        </a:rPr>
                        <a:t> 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Khmer OS System" panose="02000500000000020004" pitchFamily="2" charset="0"/>
                        <a:ea typeface="+mn-ea"/>
                        <a:cs typeface="Khmer OS System" panose="02000500000000020004" pitchFamily="2" charset="0"/>
                      </a:endParaRP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km-KH" sz="2000" kern="1200" dirty="0">
                          <a:solidFill>
                            <a:schemeClr val="dk1"/>
                          </a:solidFill>
                          <a:effectLst/>
                          <a:latin typeface="Khmer OS System" panose="02000500000000020004" pitchFamily="2" charset="0"/>
                          <a:ea typeface="+mn-ea"/>
                          <a:cs typeface="Khmer OS System" panose="02000500000000020004" pitchFamily="2" charset="0"/>
                        </a:rPr>
                        <a:t>លេខទូរសព្ទ និងលេខគណនីធនាគារដែលកំណត់ដោយ </a:t>
                      </a:r>
                      <a:r>
                        <a:rPr lang="km-KH" sz="2000" kern="1200" dirty="0">
                          <a:solidFill>
                            <a:schemeClr val="dk1"/>
                          </a:solidFill>
                          <a:effectLst/>
                          <a:latin typeface="Khmer OS Muol Light" panose="02000500000000020004" pitchFamily="2" charset="0"/>
                          <a:ea typeface="+mn-ea"/>
                          <a:cs typeface="Khmer OS Muol Light" panose="02000500000000020004" pitchFamily="2" charset="0"/>
                        </a:rPr>
                        <a:t>ប.ស.ស.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Khmer OS System" panose="02000500000000020004" pitchFamily="2" charset="0"/>
                        <a:ea typeface="+mn-ea"/>
                        <a:cs typeface="Khmer OS System" panose="02000500000000020004" pitchFamily="2" charset="0"/>
                      </a:endParaRP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km-KH" sz="2000" kern="1200" dirty="0">
                          <a:solidFill>
                            <a:schemeClr val="dk1"/>
                          </a:solidFill>
                          <a:effectLst/>
                          <a:latin typeface="Khmer OS System" panose="02000500000000020004" pitchFamily="2" charset="0"/>
                          <a:ea typeface="+mn-ea"/>
                          <a:cs typeface="Khmer OS System" panose="02000500000000020004" pitchFamily="2" charset="0"/>
                        </a:rPr>
                        <a:t>លិខិតបញ្ជាក់រលូតកូនដែលចេញដោយមូលដ្ឋានសុខាភិបាលសាធារណៈ។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Khmer OS System" panose="02000500000000020004" pitchFamily="2" charset="0"/>
                        <a:ea typeface="+mn-ea"/>
                        <a:cs typeface="Khmer OS System" panose="02000500000000020004" pitchFamily="2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១.សាមីខ្លួនមិនចាំបាច់មកទីស្នាក់ការ </a:t>
                      </a:r>
                      <a:r>
                        <a:rPr lang="km-KH" sz="2000" kern="1200" dirty="0">
                          <a:solidFill>
                            <a:schemeClr val="dk1"/>
                          </a:solidFill>
                          <a:effectLst/>
                          <a:latin typeface="Khmer OS Muol Light" panose="02000500000000020004" pitchFamily="2" charset="0"/>
                          <a:ea typeface="+mn-ea"/>
                          <a:cs typeface="Khmer OS Muol Light" panose="02000500000000020004" pitchFamily="2" charset="0"/>
                        </a:rPr>
                        <a:t>ប.ស.ស.</a:t>
                      </a:r>
                      <a:endParaRPr lang="km-KH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m-KH" sz="2000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២.សាមីខ្លួនត្រូវពិនិត្យសុខភាពម្តងទៀតក្រោយពេលរលូតកូន (តាមការណាត់របស់ពេទ្យ)</a:t>
                      </a: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sz="2000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0637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83931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0BA03-41FF-470F-BD47-568AC615C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731" y="-205050"/>
            <a:ext cx="10522527" cy="1341553"/>
          </a:xfrm>
        </p:spPr>
        <p:txBody>
          <a:bodyPr>
            <a:normAutofit/>
          </a:bodyPr>
          <a:lstStyle/>
          <a:p>
            <a:pPr algn="ctr"/>
            <a:r>
              <a:rPr lang="km-KH" sz="2400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កូនស្លាប់ពេលសម្រាល និងម្តាយស្លាប់ក្នុងពេលសម្រាល</a:t>
            </a:r>
            <a:endParaRPr lang="en-US" sz="240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6050095-D6EE-48C0-846B-9AE3EA0791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0998108"/>
              </p:ext>
            </p:extLst>
          </p:nvPr>
        </p:nvGraphicFramePr>
        <p:xfrm>
          <a:off x="493221" y="800379"/>
          <a:ext cx="11316394" cy="5722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8197">
                  <a:extLst>
                    <a:ext uri="{9D8B030D-6E8A-4147-A177-3AD203B41FA5}">
                      <a16:colId xmlns:a16="http://schemas.microsoft.com/office/drawing/2014/main" val="2669264128"/>
                    </a:ext>
                  </a:extLst>
                </a:gridCol>
                <a:gridCol w="5658197">
                  <a:extLst>
                    <a:ext uri="{9D8B030D-6E8A-4147-A177-3AD203B41FA5}">
                      <a16:colId xmlns:a16="http://schemas.microsoft.com/office/drawing/2014/main" val="1776201136"/>
                    </a:ext>
                  </a:extLst>
                </a:gridCol>
              </a:tblGrid>
              <a:tr h="7507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0" dirty="0">
                        <a:solidFill>
                          <a:schemeClr val="tx1"/>
                        </a:solidFill>
                        <a:latin typeface="Khmer OS Muol Light" panose="02000500000000020004" pitchFamily="2" charset="0"/>
                        <a:cs typeface="Khmer OS Muol Light" panose="02000500000000020004" pitchFamily="2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m-KH" b="0" dirty="0">
                          <a:solidFill>
                            <a:schemeClr val="tx1"/>
                          </a:solidFill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កូនស្លាប់ពេលសម្រាល</a:t>
                      </a:r>
                      <a:endParaRPr lang="en-US" b="0" dirty="0">
                        <a:solidFill>
                          <a:schemeClr val="tx1"/>
                        </a:solidFill>
                        <a:latin typeface="Khmer OS Muol Light" panose="02000500000000020004" pitchFamily="2" charset="0"/>
                        <a:cs typeface="Khmer OS Muol Light" panose="02000500000000020004" pitchFamily="2" charset="0"/>
                      </a:endParaRPr>
                    </a:p>
                    <a:p>
                      <a:pPr algn="ctr">
                        <a:lnSpc>
                          <a:spcPct val="80000"/>
                        </a:lnSpc>
                      </a:pP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m-KH" b="0" dirty="0">
                        <a:solidFill>
                          <a:schemeClr val="tx1"/>
                        </a:solidFill>
                        <a:latin typeface="Khmer OS Muol Light" panose="02000500000000020004" pitchFamily="2" charset="0"/>
                        <a:cs typeface="Khmer OS Muol Light" panose="02000500000000020004" pitchFamily="2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m-KH" b="0" dirty="0">
                          <a:solidFill>
                            <a:schemeClr val="tx1"/>
                          </a:solidFill>
                          <a:latin typeface="Khmer OS Muol Light" panose="02000500000000020004" pitchFamily="2" charset="0"/>
                          <a:cs typeface="Khmer OS Muol Light" panose="02000500000000020004" pitchFamily="2" charset="0"/>
                        </a:rPr>
                        <a:t>ម្តាយស្លាប់ពេលសម្រាលនិងក្រោយសម្រាល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264697"/>
                  </a:ext>
                </a:extLst>
              </a:tr>
              <a:tr h="4971621"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Font typeface="Courier New" panose="02070309020205020404" pitchFamily="49" charset="0"/>
                        <a:buNone/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ប្តីឬប្រពន្ធត្រូវបំពេញចំណុចដូចជាៈ</a:t>
                      </a: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ទម្រង់ </a:t>
                      </a:r>
                      <a:r>
                        <a:rPr lang="en-US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“</a:t>
                      </a:r>
                      <a:r>
                        <a:rPr lang="km-KH" b="1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ស្នើសុំប្រាក់ឧបត្ថម្ភបន្ថែមសម្រាប់កម្មករនិយោជិតជាស្រ្តីពេលសម្រាលកូ​ន</a:t>
                      </a:r>
                      <a:r>
                        <a:rPr lang="en-US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”</a:t>
                      </a: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  </a:t>
                      </a: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ភ្ជាប់នូវសេចក្តីចម្លងសំបុត្រមរណភាពឬលិខិតបញ្ជាក់មរណភាពរបស់កូនដែលចេញដោយមូលដ្ឋា​ន        សុខាភិបាលសាធារណៈ។</a:t>
                      </a: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km-KH" sz="1800" kern="1200" dirty="0">
                          <a:solidFill>
                            <a:schemeClr val="dk1"/>
                          </a:solidFill>
                          <a:effectLst/>
                          <a:latin typeface="Khmer OS System" panose="02000500000000020004" pitchFamily="2" charset="0"/>
                          <a:ea typeface="+mn-ea"/>
                          <a:cs typeface="Khmer OS System" panose="02000500000000020004" pitchFamily="2" charset="0"/>
                        </a:rPr>
                        <a:t>លេខគណនីធនាគារដែលកំណត់ដោយ ប.ស.ស.របស់ប្តី ឬប្រពន្ធ។</a:t>
                      </a:r>
                      <a:endParaRPr lang="en-US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Font typeface="Courier New" panose="02070309020205020404" pitchFamily="49" charset="0"/>
                        <a:buNone/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ប្តី ឬអ្នកតំណា​​ងស្របច្បាប់ត្រូវបំពេញចំណុចដូចជាៈ</a:t>
                      </a: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ទម្រង់ </a:t>
                      </a:r>
                      <a:r>
                        <a:rPr lang="en-US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“</a:t>
                      </a:r>
                      <a:r>
                        <a:rPr lang="km-KH" b="1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ស្នើសុំប្រាក់ឧបត្ថម្ភបន្ថែមសម្រាប់កម្មករនិយោជិតជាស្រ្តីពេលសម្រាលកូ​ន</a:t>
                      </a:r>
                      <a:r>
                        <a:rPr lang="en-US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”</a:t>
                      </a: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  </a:t>
                      </a: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km-KH" dirty="0">
                          <a:latin typeface="Khmer OS System" panose="02000500000000020004" pitchFamily="2" charset="0"/>
                          <a:cs typeface="Khmer OS System" panose="02000500000000020004" pitchFamily="2" charset="0"/>
                        </a:rPr>
                        <a:t>ភ្ជាប់នូវសេចក្តីចម្លងសំបុត្រមរណភាពរបស់ម្តាយ</a:t>
                      </a: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km-KH" sz="1800" kern="1200" dirty="0">
                          <a:solidFill>
                            <a:schemeClr val="dk1"/>
                          </a:solidFill>
                          <a:effectLst/>
                          <a:latin typeface="Khmer OS System" panose="02000500000000020004" pitchFamily="2" charset="0"/>
                          <a:ea typeface="+mn-ea"/>
                          <a:cs typeface="Khmer OS System" panose="02000500000000020004" pitchFamily="2" charset="0"/>
                        </a:rPr>
                        <a:t>លេខគណនីធនាគារដែលកំណត់ដោយ ប.ស.ស.របស់ប្តីឬអ្នកតំណាងស្របច្បាប់។</a:t>
                      </a:r>
                      <a:endParaRPr lang="en-US" dirty="0">
                        <a:latin typeface="Khmer OS System" panose="02000500000000020004" pitchFamily="2" charset="0"/>
                        <a:cs typeface="Khmer OS System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758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94839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D22DE-86F4-48D4-8B64-F6F5E2090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456" y="411126"/>
            <a:ext cx="10595344" cy="1279562"/>
          </a:xfrm>
        </p:spPr>
        <p:txBody>
          <a:bodyPr>
            <a:normAutofit/>
          </a:bodyPr>
          <a:lstStyle/>
          <a:p>
            <a:pPr algn="ctr"/>
            <a:r>
              <a:rPr lang="km-KH" sz="3600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៦.កាលបរិច្ឆេទអនុវត្ត</a:t>
            </a:r>
            <a:endParaRPr lang="en-US" sz="3600" dirty="0">
              <a:latin typeface="Khmer OS Muol Light" panose="02000500000000020004" pitchFamily="2" charset="0"/>
              <a:cs typeface="Khmer OS Muol Light" panose="02000500000000020004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27B686-6018-4F70-8FAA-E57855F54B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428" y="1828799"/>
            <a:ext cx="10517372" cy="43481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km-KH" dirty="0">
                <a:latin typeface="Khmer OS System" panose="02000500000000020004" pitchFamily="2" charset="0"/>
                <a:cs typeface="Khmer OS System" panose="02000500000000020004" pitchFamily="2" charset="0"/>
              </a:rPr>
              <a:t>កម្មវិធីឧបត្ថម្ភសាច់ប្រាក់ជូនស្រ្ដីមានផ្ទៃពោះ និងកូនអាយុក្រោម២(ពីរ)ឆ្នាំ ត្រូវចាប់ផ្តើមអនុវត្តពី</a:t>
            </a:r>
            <a:r>
              <a:rPr lang="km-KH" dirty="0">
                <a:latin typeface="Khmer OS Muol Light" panose="02000500000000020004" pitchFamily="2" charset="0"/>
                <a:cs typeface="Khmer OS Muol Light" panose="02000500000000020004" pitchFamily="2" charset="0"/>
              </a:rPr>
              <a:t>ថ្ងៃទី១ ខែសីហា ឆ្នាំ២០២៣ តទៅ</a:t>
            </a:r>
            <a:r>
              <a:rPr lang="km-KH" dirty="0">
                <a:latin typeface="Khmer OS System" panose="02000500000000020004" pitchFamily="2" charset="0"/>
                <a:cs typeface="Khmer OS System" panose="02000500000000020004" pitchFamily="2" charset="0"/>
              </a:rPr>
              <a:t>។</a:t>
            </a:r>
            <a:endParaRPr lang="en-US" dirty="0">
              <a:latin typeface="Khmer OS System" panose="02000500000000020004" pitchFamily="2" charset="0"/>
              <a:cs typeface="Khmer OS System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1889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035688B-FB69-480A-A703-E756EEE6AA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5526" y="2417045"/>
            <a:ext cx="11748655" cy="18288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km-KH" sz="3400" dirty="0">
                <a:solidFill>
                  <a:srgbClr val="0000CC"/>
                </a:solidFill>
                <a:latin typeface="Khmer OS Muol Light" panose="02000500000000020004" pitchFamily="2" charset="0"/>
                <a:cs typeface="Khmer OS Muol Light" panose="02000500000000020004" pitchFamily="2" charset="0"/>
              </a:rPr>
              <a:t>សំណួរ ចម្លើយ</a:t>
            </a:r>
          </a:p>
          <a:p>
            <a:pPr marL="0" indent="0" algn="ctr">
              <a:buNone/>
            </a:pPr>
            <a:r>
              <a:rPr lang="km-KH" sz="3400" dirty="0">
                <a:solidFill>
                  <a:srgbClr val="0000CC"/>
                </a:solidFill>
                <a:latin typeface="Khmer OS Muol Light" panose="02000500000000020004" pitchFamily="2" charset="0"/>
                <a:cs typeface="Khmer OS Muol Light" panose="02000500000000020004" pitchFamily="2" charset="0"/>
              </a:rPr>
              <a:t>សូមអរគុណ!</a:t>
            </a:r>
            <a:endParaRPr lang="en-US" sz="3400" dirty="0">
              <a:solidFill>
                <a:srgbClr val="0000CC"/>
              </a:solidFill>
              <a:latin typeface="Khmer OS Muol Light" panose="02000500000000020004" pitchFamily="2" charset="0"/>
              <a:cs typeface="Khmer OS Muol Light" panose="02000500000000020004" pitchFamily="2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235526" y="4658448"/>
            <a:ext cx="11748655" cy="1463040"/>
          </a:xfrm>
        </p:spPr>
        <p:txBody>
          <a:bodyPr>
            <a:noAutofit/>
          </a:bodyPr>
          <a:lstStyle/>
          <a:p>
            <a:pPr lvl="0">
              <a:lnSpc>
                <a:spcPct val="150000"/>
              </a:lnSpc>
            </a:pPr>
            <a:r>
              <a:rPr lang="km-KH" sz="2400" dirty="0">
                <a:solidFill>
                  <a:srgbClr val="0000CC"/>
                </a:solidFill>
                <a:latin typeface="Khmer OS Muol Light" panose="02000500000000020004" pitchFamily="2" charset="0"/>
                <a:cs typeface="Khmer OS Muol Light" panose="02000500000000020004" pitchFamily="2" charset="0"/>
              </a:rPr>
              <a:t>បេឡាជាតិសន្តិសុខសង្គម (ប.ស.ស.)</a:t>
            </a:r>
            <a:br>
              <a:rPr lang="km-KH" sz="2400" dirty="0">
                <a:solidFill>
                  <a:srgbClr val="0000CC"/>
                </a:solidFill>
                <a:latin typeface="Khmer OS Muol Light" panose="02000500000000020004" pitchFamily="2" charset="0"/>
                <a:cs typeface="Khmer OS Muol Light" panose="02000500000000020004" pitchFamily="2" charset="0"/>
              </a:rPr>
            </a:br>
            <a:r>
              <a:rPr lang="km-KH" sz="2000" dirty="0">
                <a:solidFill>
                  <a:srgbClr val="0000CC"/>
                </a:solidFill>
                <a:latin typeface="Khmer OS Battambang" panose="02000500000000020004" pitchFamily="2" charset="0"/>
                <a:cs typeface="Khmer OS Battambang" panose="02000500000000020004" pitchFamily="2" charset="0"/>
              </a:rPr>
              <a:t>ទីស្នាក់ការកណ្តាលនៅភូមិបន្លាស្អិត  សង្កាត់ឃ្មួញ ខណ្ឌសែនសុខ រាជធានីភ្នំពេញ</a:t>
            </a:r>
          </a:p>
          <a:p>
            <a:pPr lvl="0"/>
            <a:r>
              <a:rPr lang="en-GB" sz="2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Website: </a:t>
            </a:r>
            <a:r>
              <a:rPr lang="en-GB" sz="2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</a:t>
            </a:r>
            <a:r>
              <a:rPr lang="en-US" sz="22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nssf</a:t>
            </a:r>
            <a:r>
              <a:rPr lang="en-GB" sz="2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.gov.kh/</a:t>
            </a:r>
            <a:r>
              <a:rPr lang="en-GB" sz="2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Facebook Page: facebook.com/</a:t>
            </a:r>
            <a:r>
              <a:rPr lang="en-GB" sz="22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nssfpage</a:t>
            </a:r>
            <a:r>
              <a:rPr lang="en-GB" sz="2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Hotline: 1286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007475" y="6478588"/>
            <a:ext cx="3184525" cy="365125"/>
          </a:xfrm>
        </p:spPr>
        <p:txBody>
          <a:bodyPr/>
          <a:lstStyle/>
          <a:p>
            <a:fld id="{33530E8D-7151-4855-878D-BB01C59F512B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86341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47345</TotalTime>
  <Words>5319</Words>
  <Application>Microsoft Office PowerPoint</Application>
  <PresentationFormat>Widescreen</PresentationFormat>
  <Paragraphs>426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6" baseType="lpstr">
      <vt:lpstr>STXihei</vt:lpstr>
      <vt:lpstr>Arial</vt:lpstr>
      <vt:lpstr>Calibri</vt:lpstr>
      <vt:lpstr>Calibri Light</vt:lpstr>
      <vt:lpstr>Courier New</vt:lpstr>
      <vt:lpstr>DaunPenh</vt:lpstr>
      <vt:lpstr>Khmer OS</vt:lpstr>
      <vt:lpstr>Khmer OS Battambang</vt:lpstr>
      <vt:lpstr>Khmer OS Muol Light</vt:lpstr>
      <vt:lpstr>Khmer OS System</vt:lpstr>
      <vt:lpstr>MoolBoran</vt:lpstr>
      <vt:lpstr>Times New Roman</vt:lpstr>
      <vt:lpstr>Wingdings</vt:lpstr>
      <vt:lpstr>Office Theme</vt:lpstr>
      <vt:lpstr>បទបង្ហាញ ស្តីពី ការអនុវត្តរបបសន្តិសុខសង្គមផ្នែកថែទាំសុខភាព                        សម្រាប់មន្រ្តីសាធារណៈនិងអ្នកក្នុងបន្ទុក និងផ្នែកហានិភ័យការងារ</vt:lpstr>
      <vt:lpstr>មាតិកា</vt:lpstr>
      <vt:lpstr>I.របបសន្តិសុខសង្គមផ្នែកថែទាំសុខភាព</vt:lpstr>
      <vt:lpstr>១.វិសាលភាព</vt:lpstr>
      <vt:lpstr>២.លក្ខខណ្ឌនៃការចុះបញ្ជី</vt:lpstr>
      <vt:lpstr>៣.ការបង់ភាគទាន</vt:lpstr>
      <vt:lpstr>៤.លក្ខខណ្ឌប្រើសេវា</vt:lpstr>
      <vt:lpstr>៥.អត្ថប្រយោជន៍(តាវកាលិកផ្នែកថែទាំសុខភាព)</vt:lpstr>
      <vt:lpstr>៦.លក្ខខណ្ឌដើម្បីទទួលបានប្រាក់បំណាច់ និងវិភាជន៍បូជាសព</vt:lpstr>
      <vt:lpstr>៧.សេវាបង្ការ</vt:lpstr>
      <vt:lpstr>សេវាបង្ការសុខភាពរួមមាន</vt:lpstr>
      <vt:lpstr>៨. សេវា ឬការព្យាបាលដែលមិនរាប់បញ្ជូល</vt:lpstr>
      <vt:lpstr>៩. ប្រភេទជំងឺរ៉ាំរ៉ៃ</vt:lpstr>
      <vt:lpstr>១០.ការទាមទារអត្ថប្រយោជន៍ជាសាច់ប្រាក់</vt:lpstr>
      <vt:lpstr>II.របបសន្តិសុខសង្គមផ្នែកហានិភ័យការងារ</vt:lpstr>
      <vt:lpstr>១.វិសាលភាព</vt:lpstr>
      <vt:lpstr>២.និយមន័យហានិភ័យការងារ</vt:lpstr>
      <vt:lpstr>៣.លក្ខខណ្ឌចុះបញ្ជីផ្នែកហានិភ័យការងារ</vt:lpstr>
      <vt:lpstr>៤.បង់ភាគទាន</vt:lpstr>
      <vt:lpstr>៥.អត្ថប្រយោជន៍(តាវកាលិកហានិភ័យការងារ)</vt:lpstr>
      <vt:lpstr>PowerPoint Presentation</vt:lpstr>
      <vt:lpstr>PowerPoint Presentation</vt:lpstr>
      <vt:lpstr>ការគណនា</vt:lpstr>
      <vt:lpstr>ធនលាភសម្រាប់ការបាត់បង់សមត្ថភាពការងារអចិន្រ្តៃយ៍ចាប់ពី២០%ឡើង</vt:lpstr>
      <vt:lpstr>PowerPoint Presentation</vt:lpstr>
      <vt:lpstr>ការគណនាធនលាភឧត្តរជីវី</vt:lpstr>
      <vt:lpstr>III.កម្មវិធីផ្តល់ប្រាក់ឧបត្ថម្ភរបស់រាជរដ្ឋាភិបាលសម្រាប់សមាជិក ប.ស.ស. ជាស្រ្តីមានផ្ទៃពោះ និងកុមារអាយុក្រោម២(ពីរ)ឆ្នាំ</vt:lpstr>
      <vt:lpstr>១.ស្ថាប័នប្រតិបត្តិករ</vt:lpstr>
      <vt:lpstr>២.វិសាលភាព</vt:lpstr>
      <vt:lpstr>៣.លក្ខខណ្ឌដើម្បីទទួលបានប្រាក់ឧបត្ថម្ភ</vt:lpstr>
      <vt:lpstr>៤.ការផ្តល់ប្រាក់ឧបត្ថម្ភ</vt:lpstr>
      <vt:lpstr>ការផ្តល់ប្រាក់ឧបត្ថម្ភករណីរលូតកូន</vt:lpstr>
      <vt:lpstr>កូនស្លាប់ពេលសម្រាល​ឬក្រោយសម្រាល និងម្តាយស្លាប់ពេលសម្រាល</vt:lpstr>
      <vt:lpstr>PowerPoint Presentation</vt:lpstr>
      <vt:lpstr>៥.បែបបទនិងនីតិវិធីទទួលបានប្រាក់ឧបត្ថម្ភ</vt:lpstr>
      <vt:lpstr>ដំណាក់កាលមុនសម្រាល</vt:lpstr>
      <vt:lpstr>ដំណាក់កាលសម្រាលកូន</vt:lpstr>
      <vt:lpstr>ដំណាក់កាលក្រោយសម្រាល</vt:lpstr>
      <vt:lpstr>ករណីរលូតកូន</vt:lpstr>
      <vt:lpstr>កូនស្លាប់ពេលសម្រាល និងម្តាយស្លាប់ក្នុងពេលសម្រាល</vt:lpstr>
      <vt:lpstr>៦.កាលបរិច្ឆេទអនុវត្ត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Po-Nimol</cp:lastModifiedBy>
  <cp:revision>313</cp:revision>
  <dcterms:created xsi:type="dcterms:W3CDTF">2023-06-03T13:04:29Z</dcterms:created>
  <dcterms:modified xsi:type="dcterms:W3CDTF">2024-02-10T01:55:39Z</dcterms:modified>
</cp:coreProperties>
</file>